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58" r:id="rId3"/>
    <p:sldId id="260" r:id="rId4"/>
    <p:sldId id="259" r:id="rId5"/>
    <p:sldId id="263" r:id="rId6"/>
    <p:sldId id="261" r:id="rId7"/>
    <p:sldId id="262" r:id="rId8"/>
    <p:sldId id="265" r:id="rId9"/>
    <p:sldId id="266" r:id="rId10"/>
    <p:sldId id="267" r:id="rId11"/>
    <p:sldId id="268" r:id="rId12"/>
    <p:sldId id="269" r:id="rId13"/>
    <p:sldId id="270" r:id="rId14"/>
    <p:sldId id="271" r:id="rId15"/>
    <p:sldId id="285" r:id="rId16"/>
    <p:sldId id="286" r:id="rId17"/>
    <p:sldId id="287" r:id="rId18"/>
    <p:sldId id="288" r:id="rId19"/>
    <p:sldId id="289"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90" r:id="rId34"/>
    <p:sldId id="291" r:id="rId35"/>
    <p:sldId id="292" r:id="rId36"/>
    <p:sldId id="293" r:id="rId37"/>
    <p:sldId id="294" r:id="rId3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46D5C8-ADAF-42CA-AADD-790E3BECFEED}" type="datetimeFigureOut">
              <a:rPr lang="es-MX" smtClean="0"/>
              <a:pPr/>
              <a:t>11/04/2013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167A94-C7EE-40A8-9E77-22490FE0F6D6}" type="slidenum">
              <a:rPr lang="es-MX" smtClean="0"/>
              <a:pPr/>
              <a:t>‹Nº›</a:t>
            </a:fld>
            <a:endParaRPr lang="es-MX"/>
          </a:p>
        </p:txBody>
      </p:sp>
    </p:spTree>
    <p:extLst>
      <p:ext uri="{BB962C8B-B14F-4D97-AF65-F5344CB8AC3E}">
        <p14:creationId xmlns:p14="http://schemas.microsoft.com/office/powerpoint/2010/main" val="73854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48780EAD-E5BC-412A-B2FD-662345CAFA47}" type="datetimeFigureOut">
              <a:rPr lang="es-MX" smtClean="0"/>
              <a:pPr/>
              <a:t>11/04/2013</a:t>
            </a:fld>
            <a:endParaRPr lang="es-MX"/>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MX"/>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105EF33B-1FBB-419E-AEEB-3F753922BCEE}"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8780EAD-E5BC-412A-B2FD-662345CAFA47}" type="datetimeFigureOut">
              <a:rPr lang="es-MX" smtClean="0"/>
              <a:pPr/>
              <a:t>11/04/2013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05EF33B-1FBB-419E-AEEB-3F753922BCEE}"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8780EAD-E5BC-412A-B2FD-662345CAFA47}" type="datetimeFigureOut">
              <a:rPr lang="es-MX" smtClean="0"/>
              <a:pPr/>
              <a:t>11/04/2013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05EF33B-1FBB-419E-AEEB-3F753922BCEE}"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7"/>
        <p:cNvGrpSpPr/>
        <p:nvPr/>
      </p:nvGrpSpPr>
      <p:grpSpPr>
        <a:xfrm>
          <a:off x="0" y="0"/>
          <a:ext cx="0" cy="0"/>
          <a:chOff x="0" y="0"/>
          <a:chExt cx="0" cy="0"/>
        </a:xfrm>
      </p:grpSpPr>
      <p:sp>
        <p:nvSpPr>
          <p:cNvPr id="18" name="Shape 18"/>
          <p:cNvSpPr/>
          <p:nvPr/>
        </p:nvSpPr>
        <p:spPr>
          <a:xfrm rot="-5400000">
            <a:off x="6281180" y="3995181"/>
            <a:ext cx="1205741"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endParaRPr/>
          </a:p>
        </p:txBody>
      </p:sp>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sz="3600">
                <a:solidFill>
                  <a:schemeClr val="dk1"/>
                </a:solidFill>
              </a:defRPr>
            </a:lvl1pPr>
            <a:lvl2pPr rtl="0">
              <a:defRPr sz="3600">
                <a:solidFill>
                  <a:schemeClr val="dk1"/>
                </a:solidFill>
              </a:defRPr>
            </a:lvl2pPr>
            <a:lvl3pPr rtl="0">
              <a:defRPr sz="3600">
                <a:solidFill>
                  <a:schemeClr val="dk1"/>
                </a:solidFill>
              </a:defRPr>
            </a:lvl3pPr>
            <a:lvl4pPr rtl="0">
              <a:defRPr sz="3600">
                <a:solidFill>
                  <a:schemeClr val="dk1"/>
                </a:solidFill>
              </a:defRPr>
            </a:lvl4pPr>
            <a:lvl5pPr rtl="0">
              <a:defRPr sz="3600">
                <a:solidFill>
                  <a:schemeClr val="dk1"/>
                </a:solidFill>
              </a:defRPr>
            </a:lvl5pPr>
            <a:lvl6pPr rtl="0">
              <a:defRPr sz="3600">
                <a:solidFill>
                  <a:schemeClr val="dk1"/>
                </a:solidFill>
              </a:defRPr>
            </a:lvl6pPr>
            <a:lvl7pPr rtl="0">
              <a:defRPr sz="3600">
                <a:solidFill>
                  <a:schemeClr val="dk1"/>
                </a:solidFill>
              </a:defRPr>
            </a:lvl7pPr>
            <a:lvl8pPr rtl="0">
              <a:defRPr sz="3600">
                <a:solidFill>
                  <a:schemeClr val="dk1"/>
                </a:solidFill>
              </a:defRPr>
            </a:lvl8pPr>
            <a:lvl9pPr rtl="0">
              <a:defRPr sz="3600">
                <a:solidFill>
                  <a:schemeClr val="dk1"/>
                </a:solidFill>
              </a:defRPr>
            </a:lvl9pPr>
          </a:lstStyle>
          <a:p>
            <a:endParaRPr/>
          </a:p>
        </p:txBody>
      </p:sp>
      <p:sp>
        <p:nvSpPr>
          <p:cNvPr id="20" name="Shape 20"/>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48780EAD-E5BC-412A-B2FD-662345CAFA47}" type="datetimeFigureOut">
              <a:rPr lang="es-MX" smtClean="0"/>
              <a:pPr/>
              <a:t>11/04/2013</a:t>
            </a:fld>
            <a:endParaRPr lang="es-MX"/>
          </a:p>
        </p:txBody>
      </p:sp>
      <p:sp>
        <p:nvSpPr>
          <p:cNvPr id="9" name="8 Marcador de número de diapositiva"/>
          <p:cNvSpPr>
            <a:spLocks noGrp="1"/>
          </p:cNvSpPr>
          <p:nvPr>
            <p:ph type="sldNum" sz="quarter" idx="15"/>
          </p:nvPr>
        </p:nvSpPr>
        <p:spPr/>
        <p:txBody>
          <a:bodyPr rtlCol="0"/>
          <a:lstStyle/>
          <a:p>
            <a:fld id="{105EF33B-1FBB-419E-AEEB-3F753922BCEE}" type="slidenum">
              <a:rPr lang="es-MX" smtClean="0"/>
              <a:pPr/>
              <a:t>‹Nº›</a:t>
            </a:fld>
            <a:endParaRPr lang="es-MX"/>
          </a:p>
        </p:txBody>
      </p:sp>
      <p:sp>
        <p:nvSpPr>
          <p:cNvPr id="10" name="9 Marcador de pie de página"/>
          <p:cNvSpPr>
            <a:spLocks noGrp="1"/>
          </p:cNvSpPr>
          <p:nvPr>
            <p:ph type="ftr" sz="quarter" idx="16"/>
          </p:nvPr>
        </p:nvSpPr>
        <p:spPr/>
        <p:txBody>
          <a:bodyPr rtlCol="0"/>
          <a:lstStyle/>
          <a:p>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48780EAD-E5BC-412A-B2FD-662345CAFA47}" type="datetimeFigureOut">
              <a:rPr lang="es-MX" smtClean="0"/>
              <a:pPr/>
              <a:t>11/04/2013</a:t>
            </a:fld>
            <a:endParaRPr lang="es-MX"/>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MX"/>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105EF33B-1FBB-419E-AEEB-3F753922BCEE}"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8780EAD-E5BC-412A-B2FD-662345CAFA47}" type="datetimeFigureOut">
              <a:rPr lang="es-MX" smtClean="0"/>
              <a:pPr/>
              <a:t>11/04/2013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05EF33B-1FBB-419E-AEEB-3F753922BCEE}" type="slidenum">
              <a:rPr lang="es-MX" smtClean="0"/>
              <a:pPr/>
              <a:t>‹Nº›</a:t>
            </a:fld>
            <a:endParaRPr lang="es-MX"/>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48780EAD-E5BC-412A-B2FD-662345CAFA47}" type="datetimeFigureOut">
              <a:rPr lang="es-MX" smtClean="0"/>
              <a:pPr/>
              <a:t>11/04/2013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05EF33B-1FBB-419E-AEEB-3F753922BCEE}" type="slidenum">
              <a:rPr lang="es-MX" smtClean="0"/>
              <a:pPr/>
              <a:t>‹Nº›</a:t>
            </a:fld>
            <a:endParaRPr lang="es-MX"/>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48780EAD-E5BC-412A-B2FD-662345CAFA47}" type="datetimeFigureOut">
              <a:rPr lang="es-MX" smtClean="0"/>
              <a:pPr/>
              <a:t>11/04/2013</a:t>
            </a:fld>
            <a:endParaRPr lang="es-MX"/>
          </a:p>
        </p:txBody>
      </p:sp>
      <p:sp>
        <p:nvSpPr>
          <p:cNvPr id="7" name="6 Marcador de número de diapositiva"/>
          <p:cNvSpPr>
            <a:spLocks noGrp="1"/>
          </p:cNvSpPr>
          <p:nvPr>
            <p:ph type="sldNum" sz="quarter" idx="11"/>
          </p:nvPr>
        </p:nvSpPr>
        <p:spPr/>
        <p:txBody>
          <a:bodyPr rtlCol="0"/>
          <a:lstStyle/>
          <a:p>
            <a:fld id="{105EF33B-1FBB-419E-AEEB-3F753922BCEE}" type="slidenum">
              <a:rPr lang="es-MX" smtClean="0"/>
              <a:pPr/>
              <a:t>‹Nº›</a:t>
            </a:fld>
            <a:endParaRPr lang="es-MX"/>
          </a:p>
        </p:txBody>
      </p:sp>
      <p:sp>
        <p:nvSpPr>
          <p:cNvPr id="8" name="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8780EAD-E5BC-412A-B2FD-662345CAFA47}" type="datetimeFigureOut">
              <a:rPr lang="es-MX" smtClean="0"/>
              <a:pPr/>
              <a:t>11/04/2013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05EF33B-1FBB-419E-AEEB-3F753922BCEE}"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48780EAD-E5BC-412A-B2FD-662345CAFA47}" type="datetimeFigureOut">
              <a:rPr lang="es-MX" smtClean="0"/>
              <a:pPr/>
              <a:t>11/04/2013</a:t>
            </a:fld>
            <a:endParaRPr lang="es-MX"/>
          </a:p>
        </p:txBody>
      </p:sp>
      <p:sp>
        <p:nvSpPr>
          <p:cNvPr id="22" name="21 Marcador de número de diapositiva"/>
          <p:cNvSpPr>
            <a:spLocks noGrp="1"/>
          </p:cNvSpPr>
          <p:nvPr>
            <p:ph type="sldNum" sz="quarter" idx="15"/>
          </p:nvPr>
        </p:nvSpPr>
        <p:spPr/>
        <p:txBody>
          <a:bodyPr rtlCol="0"/>
          <a:lstStyle/>
          <a:p>
            <a:fld id="{105EF33B-1FBB-419E-AEEB-3F753922BCEE}" type="slidenum">
              <a:rPr lang="es-MX" smtClean="0"/>
              <a:pPr/>
              <a:t>‹Nº›</a:t>
            </a:fld>
            <a:endParaRPr lang="es-MX"/>
          </a:p>
        </p:txBody>
      </p:sp>
      <p:sp>
        <p:nvSpPr>
          <p:cNvPr id="23" name="22 Marcador de pie de página"/>
          <p:cNvSpPr>
            <a:spLocks noGrp="1"/>
          </p:cNvSpPr>
          <p:nvPr>
            <p:ph type="ftr" sz="quarter" idx="16"/>
          </p:nvPr>
        </p:nvSpPr>
        <p:spPr/>
        <p:txBody>
          <a:bodyPr rtlCol="0"/>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48780EAD-E5BC-412A-B2FD-662345CAFA47}" type="datetimeFigureOut">
              <a:rPr lang="es-MX" smtClean="0"/>
              <a:pPr/>
              <a:t>11/04/2013</a:t>
            </a:fld>
            <a:endParaRPr lang="es-MX"/>
          </a:p>
        </p:txBody>
      </p:sp>
      <p:sp>
        <p:nvSpPr>
          <p:cNvPr id="18" name="17 Marcador de número de diapositiva"/>
          <p:cNvSpPr>
            <a:spLocks noGrp="1"/>
          </p:cNvSpPr>
          <p:nvPr>
            <p:ph type="sldNum" sz="quarter" idx="11"/>
          </p:nvPr>
        </p:nvSpPr>
        <p:spPr/>
        <p:txBody>
          <a:bodyPr rtlCol="0"/>
          <a:lstStyle/>
          <a:p>
            <a:fld id="{105EF33B-1FBB-419E-AEEB-3F753922BCEE}" type="slidenum">
              <a:rPr lang="es-MX" smtClean="0"/>
              <a:pPr/>
              <a:t>‹Nº›</a:t>
            </a:fld>
            <a:endParaRPr lang="es-MX"/>
          </a:p>
        </p:txBody>
      </p:sp>
      <p:sp>
        <p:nvSpPr>
          <p:cNvPr id="21" name="20 Marcador de pie de página"/>
          <p:cNvSpPr>
            <a:spLocks noGrp="1"/>
          </p:cNvSpPr>
          <p:nvPr>
            <p:ph type="ftr" sz="quarter" idx="12"/>
          </p:nvPr>
        </p:nvSpPr>
        <p:spPr/>
        <p:txBody>
          <a:bodyPr rtlCol="0"/>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8780EAD-E5BC-412A-B2FD-662345CAFA47}" type="datetimeFigureOut">
              <a:rPr lang="es-MX" smtClean="0"/>
              <a:pPr/>
              <a:t>11/04/2013</a:t>
            </a:fld>
            <a:endParaRPr lang="es-MX"/>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05EF33B-1FBB-419E-AEEB-3F753922BCEE}"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mx/url?sa=i&amp;rct=j&amp;q=intimidad+y+gozos&amp;source=images&amp;cd=&amp;cad=rja&amp;docid=HqnSiGXU7lJGpM&amp;tbnid=xtmbZFxqZW5luM:&amp;ved=0CAUQjRw&amp;url=http://apenaspenas.blogspot.com/2010/08/modales.html&amp;ei=ydtcUZiFI-Wg2QWqgoGIAg&amp;bvm=bv.44770516,d.b2I&amp;psig=AFQjCNF7TIVGYULPEqJ19IAXsLTqJtWQwg&amp;ust=1365126393472096" TargetMode="Externa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www.google.com.mx/url?sa=i&amp;rct=j&amp;q=gozo+intimidad&amp;source=images&amp;cd=&amp;cad=rja&amp;docid=D48gM3nTkCDHTM&amp;tbnid=0fAbyqhvPQVeUM:&amp;ved=0CAUQjRw&amp;url=http://www.lapatriaenlinea.com/?nota=104034&amp;ei=NNxcUYWQM4ah2gXbwoCACA&amp;bvm=bv.44770516,d.b2I&amp;psig=AFQjCNGydTKvFYJYG2i_uoZ7KhJyEkwxRQ&amp;ust=136512656995248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mx/url?sa=i&amp;rct=j&amp;q=gozo+intimidad&amp;source=images&amp;cd=&amp;cad=rja&amp;docid=ym7oWpF2I36RPM&amp;tbnid=uahlJJVN_hK20M:&amp;ved=0CAUQjRw&amp;url=http://vidayestilo.terra.es/pareja/sexo/charla-de-dormitorio-hablar-de-sexo-es-bueno,5912a010ace0a310VgnVCM3000009acceb0aRCRD.html&amp;ei=Wd1cUYicD-e62wWyuIHYDw&amp;bvm=bv.44770516,d.b2I&amp;psig=AFQjCNEvFrPsfsUcQSnqovNPUKcfTP-BVQ&amp;ust=1365126860774207" TargetMode="Externa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www.google.com.mx/url?sa=i&amp;rct=j&amp;q=gozo+intimidad&amp;source=images&amp;cd=&amp;cad=rja&amp;docid=tpqYpx7I023imM&amp;tbnid=I4hi6oN0o-Jg9M:&amp;ved=0CAUQjRw&amp;url=http://revistaactual.com.mx/2011/05/intimidad-amor-y-sexo-2/&amp;ei=lN1cUbS-Ccb62gXk1YDwDA&amp;bvm=bv.44770516,d.b2I&amp;psig=AFQjCNEvFrPsfsUcQSnqovNPUKcfTP-BVQ&amp;ust=1365126860774207"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mx/url?sa=i&amp;rct=j&amp;q=gozo&amp;source=images&amp;cd=&amp;cad=rja&amp;docid=BG6t2Wk7eMu5RM&amp;tbnid=_t8c-gckfKiYqM:&amp;ved=0CAUQjRw&amp;url=http://www.extendiendoelreino.com/la%20transformacion%20del%20caracter/el%20gozo.html&amp;ei=6N1cUY_uBqSR2gXDuIHYDQ&amp;bvm=bv.44770516,d.b2I&amp;psig=AFQjCNHLhZRFzJ8t9io9zpA1FsM5czT1Cw&amp;ust=1365126554240977"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www.google.com.mx/url?sa=i&amp;rct=j&amp;q=gozo+intimidad&amp;source=images&amp;cd=&amp;cad=rja&amp;docid=-HLHXfiCnK5aAM&amp;tbnid=ANYfxf7K3fw9JM:&amp;ved=0CAUQjRw&amp;url=http://blogdemflores.blogspot.com/&amp;ei=xd1cUdqhPMOR2wWc4ICgDg&amp;bvm=bv.44770516,d.b2I&amp;psig=AFQjCNG3xlT9GFmwv3q7DcmOLrM3Zy2Biw&amp;ust=136512697510956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mx/url?sa=i&amp;rct=j&amp;q=relacionarse+con+las+personas&amp;source=images&amp;cd=&amp;cad=rja&amp;docid=QBZwtGfEQgkUbM&amp;tbnid=cs9SgLzh3oZDKM:&amp;ved=0CAUQjRw&amp;url=http://talent.paperblog.com/maneras-y-lugares-para-relacionarse-yo-ligar-1027854/&amp;ei=dd5cUcTJKoPc2gW2vYH4Bg&amp;bvm=bv.44770516,d.b2I&amp;psig=AFQjCNGJfal3qTrjfrsyV9TIin_IWw6ABQ&amp;ust=1365127082229399" TargetMode="Externa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hyperlink" Target="http://www.google.com.mx/url?sa=i&amp;rct=j&amp;q=intimidad+y+gozos&amp;source=images&amp;cd=&amp;cad=rja&amp;docid=tRHi_LTkdoaUjM&amp;tbnid=xeimIf20Qqzd0M:&amp;ved=0CAUQjRw&amp;url=http://ciudadneon-starman.blogspot.com/2010/09/this-is-hardcore-o-la-sensualidad-del.html&amp;ei=Cd9cUcmSCIP62QWnzYHABg&amp;bvm=bv.44770516,d.b2I&amp;psig=AFQjCNEQ7dh66cFf0pUe-CrtZjUoD1l-wA&amp;ust=136512650968257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5013176"/>
            <a:ext cx="8064896" cy="2836912"/>
          </a:xfrm>
        </p:spPr>
        <p:txBody>
          <a:bodyPr>
            <a:normAutofit/>
          </a:bodyPr>
          <a:lstStyle/>
          <a:p>
            <a:r>
              <a:rPr lang="es-MX" dirty="0" smtClean="0"/>
              <a:t/>
            </a:r>
            <a:br>
              <a:rPr lang="es-MX" dirty="0" smtClean="0"/>
            </a:br>
            <a:r>
              <a:rPr lang="es-MX" dirty="0" smtClean="0"/>
              <a:t/>
            </a:r>
            <a:br>
              <a:rPr lang="es-MX" dirty="0" smtClean="0"/>
            </a:br>
            <a:r>
              <a:rPr lang="es-MX" sz="2200" dirty="0" smtClean="0"/>
              <a:t/>
            </a:r>
            <a:br>
              <a:rPr lang="es-MX" sz="2200" dirty="0" smtClean="0"/>
            </a:br>
            <a:r>
              <a:rPr lang="es-MX" dirty="0" smtClean="0"/>
              <a:t/>
            </a:r>
            <a:br>
              <a:rPr lang="es-MX" dirty="0" smtClean="0"/>
            </a:br>
            <a:endParaRPr lang="es-MX" dirty="0"/>
          </a:p>
        </p:txBody>
      </p:sp>
      <p:sp>
        <p:nvSpPr>
          <p:cNvPr id="12" name="11 Subtítulo"/>
          <p:cNvSpPr>
            <a:spLocks noGrp="1"/>
          </p:cNvSpPr>
          <p:nvPr>
            <p:ph type="subTitle" idx="1"/>
          </p:nvPr>
        </p:nvSpPr>
        <p:spPr>
          <a:xfrm>
            <a:off x="1619672" y="404664"/>
            <a:ext cx="6120680" cy="1440160"/>
          </a:xfrm>
        </p:spPr>
        <p:txBody>
          <a:bodyPr>
            <a:normAutofit fontScale="92500"/>
          </a:bodyPr>
          <a:lstStyle/>
          <a:p>
            <a:pPr algn="ctr"/>
            <a:r>
              <a:rPr lang="es-MX" sz="2400" dirty="0" smtClean="0">
                <a:solidFill>
                  <a:schemeClr val="bg2">
                    <a:lumMod val="50000"/>
                  </a:schemeClr>
                </a:solidFill>
                <a:latin typeface="Berlin Sans FB" pitchFamily="34" charset="0"/>
              </a:rPr>
              <a:t>Universidad Nacional Autónoma de México</a:t>
            </a:r>
          </a:p>
          <a:p>
            <a:pPr algn="ctr"/>
            <a:r>
              <a:rPr lang="es-MX" sz="2400" dirty="0" smtClean="0">
                <a:solidFill>
                  <a:schemeClr val="bg2">
                    <a:lumMod val="50000"/>
                  </a:schemeClr>
                </a:solidFill>
                <a:latin typeface="Berlin Sans FB" pitchFamily="34" charset="0"/>
              </a:rPr>
              <a:t>Colegio de Ciencias y Humanidades </a:t>
            </a:r>
          </a:p>
          <a:p>
            <a:pPr algn="ctr"/>
            <a:r>
              <a:rPr lang="es-MX" sz="2400" dirty="0" smtClean="0">
                <a:solidFill>
                  <a:schemeClr val="bg2">
                    <a:lumMod val="50000"/>
                  </a:schemeClr>
                </a:solidFill>
                <a:latin typeface="Berlin Sans FB" pitchFamily="34" charset="0"/>
              </a:rPr>
              <a:t>Plantel </a:t>
            </a:r>
            <a:r>
              <a:rPr lang="es-MX" sz="2400" dirty="0" err="1" smtClean="0">
                <a:solidFill>
                  <a:schemeClr val="bg2">
                    <a:lumMod val="50000"/>
                  </a:schemeClr>
                </a:solidFill>
                <a:latin typeface="Berlin Sans FB" pitchFamily="34" charset="0"/>
              </a:rPr>
              <a:t>Azcapotzalco</a:t>
            </a:r>
            <a:endParaRPr lang="es-MX" sz="2400" dirty="0">
              <a:solidFill>
                <a:schemeClr val="bg2">
                  <a:lumMod val="50000"/>
                </a:schemeClr>
              </a:solidFill>
              <a:latin typeface="Berlin Sans FB" pitchFamily="34" charset="0"/>
            </a:endParaRPr>
          </a:p>
        </p:txBody>
      </p:sp>
      <p:sp>
        <p:nvSpPr>
          <p:cNvPr id="8" name="7 Rectángulo"/>
          <p:cNvSpPr/>
          <p:nvPr/>
        </p:nvSpPr>
        <p:spPr>
          <a:xfrm>
            <a:off x="1230261" y="1804839"/>
            <a:ext cx="7488832"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9600" b="1" spc="50" dirty="0" smtClean="0">
                <a:ln w="11430"/>
                <a:solidFill>
                  <a:srgbClr val="7030A0"/>
                </a:solidFill>
                <a:effectLst>
                  <a:outerShdw blurRad="76200" dist="50800" dir="5400000" algn="tl" rotWithShape="0">
                    <a:srgbClr val="000000">
                      <a:alpha val="65000"/>
                    </a:srgbClr>
                  </a:outerShdw>
                </a:effectLst>
                <a:latin typeface="Berlin Sans FB Demi" pitchFamily="34" charset="0"/>
              </a:rPr>
              <a:t>Intimidad</a:t>
            </a:r>
            <a:endParaRPr lang="es-MX" sz="9600" b="1" cap="none" spc="50" dirty="0">
              <a:ln w="11430"/>
              <a:solidFill>
                <a:srgbClr val="7030A0"/>
              </a:solidFill>
              <a:effectLst>
                <a:outerShdw blurRad="76200" dist="50800" dir="5400000" algn="tl" rotWithShape="0">
                  <a:srgbClr val="000000">
                    <a:alpha val="65000"/>
                  </a:srgbClr>
                </a:outerShdw>
              </a:effectLst>
            </a:endParaRPr>
          </a:p>
        </p:txBody>
      </p:sp>
      <p:pic>
        <p:nvPicPr>
          <p:cNvPr id="31746" name="Picture 2" descr="http://www.fisica.unam.mx/larec/logo_unam_trans.gif"/>
          <p:cNvPicPr>
            <a:picLocks noChangeAspect="1" noChangeArrowheads="1"/>
          </p:cNvPicPr>
          <p:nvPr/>
        </p:nvPicPr>
        <p:blipFill>
          <a:blip r:embed="rId2" cstate="print"/>
          <a:srcRect/>
          <a:stretch>
            <a:fillRect/>
          </a:stretch>
        </p:blipFill>
        <p:spPr bwMode="auto">
          <a:xfrm>
            <a:off x="179512" y="260648"/>
            <a:ext cx="1728193" cy="2120964"/>
          </a:xfrm>
          <a:prstGeom prst="rect">
            <a:avLst/>
          </a:prstGeom>
          <a:noFill/>
        </p:spPr>
      </p:pic>
      <p:pic>
        <p:nvPicPr>
          <p:cNvPr id="31748" name="Picture 4" descr="http://t3.gstatic.com/images?q=tbn:ANd9GcQXvkKADfJNpMJuo76nJWQyOHVsevbLEBnKz1ybSTh4xhvJaBf9SRrnAZST"/>
          <p:cNvPicPr>
            <a:picLocks noChangeAspect="1" noChangeArrowheads="1"/>
          </p:cNvPicPr>
          <p:nvPr/>
        </p:nvPicPr>
        <p:blipFill>
          <a:blip r:embed="rId3" cstate="print"/>
          <a:srcRect/>
          <a:stretch>
            <a:fillRect/>
          </a:stretch>
        </p:blipFill>
        <p:spPr bwMode="auto">
          <a:xfrm>
            <a:off x="7452320" y="404664"/>
            <a:ext cx="1533525" cy="1400175"/>
          </a:xfrm>
          <a:prstGeom prst="rect">
            <a:avLst/>
          </a:prstGeom>
          <a:noFill/>
        </p:spPr>
      </p:pic>
      <p:sp>
        <p:nvSpPr>
          <p:cNvPr id="3" name="2 CuadroTexto"/>
          <p:cNvSpPr txBox="1"/>
          <p:nvPr/>
        </p:nvSpPr>
        <p:spPr>
          <a:xfrm>
            <a:off x="2742429" y="3374499"/>
            <a:ext cx="5976664" cy="4524315"/>
          </a:xfrm>
          <a:prstGeom prst="rect">
            <a:avLst/>
          </a:prstGeom>
          <a:noFill/>
        </p:spPr>
        <p:txBody>
          <a:bodyPr wrap="square" rtlCol="0">
            <a:spAutoFit/>
          </a:bodyPr>
          <a:lstStyle/>
          <a:p>
            <a:r>
              <a:rPr lang="es-MX" dirty="0" smtClean="0"/>
              <a:t>Integrantes:</a:t>
            </a:r>
          </a:p>
          <a:p>
            <a:r>
              <a:rPr lang="es-MX" dirty="0" smtClean="0"/>
              <a:t>Román </a:t>
            </a:r>
            <a:r>
              <a:rPr lang="es-MX" dirty="0" err="1" smtClean="0"/>
              <a:t>Ciscneros</a:t>
            </a:r>
            <a:r>
              <a:rPr lang="es-MX" dirty="0" smtClean="0"/>
              <a:t> Katia</a:t>
            </a:r>
          </a:p>
          <a:p>
            <a:r>
              <a:rPr lang="es-MX" dirty="0" smtClean="0"/>
              <a:t>Cervantes Castañeda Carmen Itzel</a:t>
            </a:r>
          </a:p>
          <a:p>
            <a:r>
              <a:rPr lang="es-MX" dirty="0" smtClean="0"/>
              <a:t>Guerrero Hernández Jessica </a:t>
            </a:r>
            <a:r>
              <a:rPr lang="es-MX" dirty="0" err="1" smtClean="0"/>
              <a:t>Nohemi</a:t>
            </a:r>
            <a:endParaRPr lang="es-MX" dirty="0" smtClean="0"/>
          </a:p>
          <a:p>
            <a:r>
              <a:rPr lang="es-MX" dirty="0" smtClean="0"/>
              <a:t>Guido Huerta </a:t>
            </a:r>
            <a:r>
              <a:rPr lang="es-MX" dirty="0" err="1" smtClean="0"/>
              <a:t>Zury</a:t>
            </a:r>
            <a:r>
              <a:rPr lang="es-MX" dirty="0" smtClean="0"/>
              <a:t> Jaqueline </a:t>
            </a:r>
          </a:p>
          <a:p>
            <a:r>
              <a:rPr lang="es-MX" dirty="0" smtClean="0"/>
              <a:t>Valenzuela Sánchez Alicia</a:t>
            </a:r>
          </a:p>
          <a:p>
            <a:r>
              <a:rPr lang="es-MX" dirty="0" smtClean="0"/>
              <a:t>Martínez Acosta Sebastián </a:t>
            </a:r>
          </a:p>
          <a:p>
            <a:r>
              <a:rPr lang="es-MX" dirty="0" smtClean="0"/>
              <a:t>Meneses de Anda </a:t>
            </a:r>
            <a:r>
              <a:rPr lang="es-MX" dirty="0" smtClean="0"/>
              <a:t>Erick</a:t>
            </a:r>
          </a:p>
          <a:p>
            <a:endParaRPr lang="es-MX" dirty="0"/>
          </a:p>
          <a:p>
            <a:r>
              <a:rPr lang="es-MX" dirty="0" smtClean="0"/>
              <a:t>GRUPO 617                                                  9 abril 2013</a:t>
            </a:r>
          </a:p>
          <a:p>
            <a:endParaRPr lang="es-MX" dirty="0"/>
          </a:p>
          <a:p>
            <a:pPr algn="ctr"/>
            <a:r>
              <a:rPr lang="es-MX" dirty="0" smtClean="0"/>
              <a:t>Profesora Amalia Pichardo Hernández</a:t>
            </a:r>
          </a:p>
          <a:p>
            <a:endParaRPr lang="es-MX" dirty="0"/>
          </a:p>
          <a:p>
            <a:endParaRPr lang="es-MX" dirty="0" smtClean="0"/>
          </a:p>
          <a:p>
            <a:endParaRPr lang="es-MX" dirty="0" smtClean="0"/>
          </a:p>
          <a:p>
            <a:endParaRPr lang="es-MX"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374175" y="809775"/>
            <a:ext cx="8229600" cy="4967700"/>
          </a:xfrm>
          <a:prstGeom prst="rect">
            <a:avLst/>
          </a:prstGeom>
        </p:spPr>
        <p:txBody>
          <a:bodyPr lIns="91425" tIns="91425" rIns="91425" bIns="91425" anchor="t" anchorCtr="0">
            <a:noAutofit/>
          </a:bodyPr>
          <a:lstStyle/>
          <a:p>
            <a:pPr>
              <a:buNone/>
            </a:pPr>
            <a:r>
              <a:rPr lang="en" sz="2400"/>
              <a:t>La pareja comparte mayores profundidades de sentimientos y a medida de que cada uno reconoce que las respuestas del otro son consistentes, no son enjuiciantes ni destructivas, y esto hace que la confianza crezca en ambos</a:t>
            </a:r>
          </a:p>
        </p:txBody>
      </p:sp>
      <p:sp>
        <p:nvSpPr>
          <p:cNvPr id="55" name="Shape 55"/>
          <p:cNvSpPr txBox="1"/>
          <p:nvPr/>
        </p:nvSpPr>
        <p:spPr>
          <a:xfrm>
            <a:off x="6341025" y="352575"/>
            <a:ext cx="3657600" cy="457200"/>
          </a:xfrm>
          <a:prstGeom prst="rect">
            <a:avLst/>
          </a:prstGeom>
          <a:noFill/>
        </p:spPr>
        <p:txBody>
          <a:bodyPr lIns="91425" tIns="91425" rIns="91425" bIns="91425" anchor="t" anchorCtr="0">
            <a:noAutofit/>
          </a:bodyPr>
          <a:lstStyle/>
          <a:p>
            <a:endParaRPr/>
          </a:p>
        </p:txBody>
      </p:sp>
      <p:sp>
        <p:nvSpPr>
          <p:cNvPr id="56" name="Shape 56"/>
          <p:cNvSpPr/>
          <p:nvPr/>
        </p:nvSpPr>
        <p:spPr>
          <a:xfrm>
            <a:off x="1930725" y="3118575"/>
            <a:ext cx="5719215" cy="3215174"/>
          </a:xfrm>
          <a:prstGeom prst="rect">
            <a:avLst/>
          </a:prstGeom>
          <a:blipFill>
            <a:blip r:embed="rId3" cstate="print"/>
            <a:stretch>
              <a:fillRect/>
            </a:stretch>
          </a:blipFill>
          <a:ln>
            <a:noFill/>
          </a:ln>
        </p:spPr>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1000" fill="hold"/>
                                        <p:tgtEl>
                                          <p:spTgt spid="56"/>
                                        </p:tgtEl>
                                        <p:attrNameLst>
                                          <p:attrName>ppt_w</p:attrName>
                                        </p:attrNameLst>
                                      </p:cBhvr>
                                      <p:tavLst>
                                        <p:tav tm="0">
                                          <p:val>
                                            <p:strVal val="#ppt_w*0.70"/>
                                          </p:val>
                                        </p:tav>
                                        <p:tav tm="100000">
                                          <p:val>
                                            <p:strVal val="#ppt_w"/>
                                          </p:val>
                                        </p:tav>
                                      </p:tavLst>
                                    </p:anim>
                                    <p:anim calcmode="lin" valueType="num">
                                      <p:cBhvr>
                                        <p:cTn id="8" dur="1000" fill="hold"/>
                                        <p:tgtEl>
                                          <p:spTgt spid="56"/>
                                        </p:tgtEl>
                                        <p:attrNameLst>
                                          <p:attrName>ppt_h</p:attrName>
                                        </p:attrNameLst>
                                      </p:cBhvr>
                                      <p:tavLst>
                                        <p:tav tm="0">
                                          <p:val>
                                            <p:strVal val="#ppt_h"/>
                                          </p:val>
                                        </p:tav>
                                        <p:tav tm="100000">
                                          <p:val>
                                            <p:strVal val="#ppt_h"/>
                                          </p:val>
                                        </p:tav>
                                      </p:tavLst>
                                    </p:anim>
                                    <p:animEffect transition="in" filter="fade">
                                      <p:cBhvr>
                                        <p:cTn id="9"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642918"/>
            <a:ext cx="8183880" cy="1051560"/>
          </a:xfrm>
        </p:spPr>
        <p:txBody>
          <a:bodyPr>
            <a:normAutofit/>
          </a:bodyPr>
          <a:lstStyle/>
          <a:p>
            <a:pPr algn="ctr"/>
            <a:r>
              <a:rPr lang="es-MX" sz="4800" dirty="0" smtClean="0">
                <a:solidFill>
                  <a:srgbClr val="7030A0"/>
                </a:solidFill>
                <a:effectLst>
                  <a:outerShdw blurRad="38100" dist="38100" dir="2700000" algn="tl">
                    <a:srgbClr val="000000">
                      <a:alpha val="43137"/>
                    </a:srgbClr>
                  </a:outerShdw>
                </a:effectLst>
                <a:latin typeface="Cooper Black" pitchFamily="18" charset="0"/>
              </a:rPr>
              <a:t>CONFIABILIDAD</a:t>
            </a:r>
            <a:endParaRPr lang="es-MX" sz="4800" dirty="0">
              <a:solidFill>
                <a:srgbClr val="7030A0"/>
              </a:solidFill>
              <a:effectLst>
                <a:outerShdw blurRad="38100" dist="38100" dir="2700000" algn="tl">
                  <a:srgbClr val="000000">
                    <a:alpha val="43137"/>
                  </a:srgbClr>
                </a:outerShdw>
              </a:effectLst>
              <a:latin typeface="Cooper Black" pitchFamily="18" charset="0"/>
            </a:endParaRPr>
          </a:p>
        </p:txBody>
      </p:sp>
      <p:pic>
        <p:nvPicPr>
          <p:cNvPr id="5" name="4 Marcador de contenido" descr="163175_pareja-confianza-030413p.jpg"/>
          <p:cNvPicPr>
            <a:picLocks noGrp="1" noChangeAspect="1"/>
          </p:cNvPicPr>
          <p:nvPr>
            <p:ph idx="1"/>
          </p:nvPr>
        </p:nvPicPr>
        <p:blipFill>
          <a:blip r:embed="rId2" cstate="print"/>
          <a:stretch>
            <a:fillRect/>
          </a:stretch>
        </p:blipFill>
        <p:spPr>
          <a:xfrm>
            <a:off x="2143108" y="2000240"/>
            <a:ext cx="4991125" cy="4071966"/>
          </a:xfr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48680"/>
            <a:ext cx="7467600" cy="4873752"/>
          </a:xfrm>
        </p:spPr>
        <p:txBody>
          <a:bodyPr/>
          <a:lstStyle/>
          <a:p>
            <a:r>
              <a:rPr lang="es-MX" sz="2800" dirty="0" smtClean="0">
                <a:solidFill>
                  <a:srgbClr val="660066"/>
                </a:solidFill>
                <a:latin typeface="Britannic Bold" pitchFamily="34" charset="0"/>
              </a:rPr>
              <a:t>Se comparten mayores profundidades de sentimientos, a medida que cada uno de los dos reconoce que las respuestas del otro son consistentes, no son </a:t>
            </a:r>
            <a:r>
              <a:rPr lang="es-MX" sz="2800" dirty="0" err="1" smtClean="0">
                <a:solidFill>
                  <a:srgbClr val="660066"/>
                </a:solidFill>
                <a:latin typeface="Britannic Bold" pitchFamily="34" charset="0"/>
              </a:rPr>
              <a:t>enjuiciantes</a:t>
            </a:r>
            <a:r>
              <a:rPr lang="es-MX" sz="2800" dirty="0" smtClean="0">
                <a:solidFill>
                  <a:srgbClr val="660066"/>
                </a:solidFill>
                <a:latin typeface="Britannic Bold" pitchFamily="34" charset="0"/>
              </a:rPr>
              <a:t> y no son destructivas.</a:t>
            </a:r>
          </a:p>
          <a:p>
            <a:endParaRPr lang="es-MX" dirty="0" smtClean="0"/>
          </a:p>
          <a:p>
            <a:endParaRPr lang="es-MX" dirty="0" smtClean="0"/>
          </a:p>
        </p:txBody>
      </p:sp>
      <p:pic>
        <p:nvPicPr>
          <p:cNvPr id="4" name="3 Imagen" descr="images.jpg"/>
          <p:cNvPicPr>
            <a:picLocks noChangeAspect="1"/>
          </p:cNvPicPr>
          <p:nvPr/>
        </p:nvPicPr>
        <p:blipFill>
          <a:blip r:embed="rId2" cstate="print"/>
          <a:stretch>
            <a:fillRect/>
          </a:stretch>
        </p:blipFill>
        <p:spPr>
          <a:xfrm>
            <a:off x="2714612" y="2928934"/>
            <a:ext cx="4122782" cy="3314717"/>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548680"/>
            <a:ext cx="7467600" cy="4873752"/>
          </a:xfrm>
        </p:spPr>
        <p:txBody>
          <a:bodyPr/>
          <a:lstStyle/>
          <a:p>
            <a:pPr algn="ctr"/>
            <a:r>
              <a:rPr lang="es-MX" dirty="0" smtClean="0">
                <a:solidFill>
                  <a:srgbClr val="660066"/>
                </a:solidFill>
                <a:latin typeface="Britannic Bold" pitchFamily="34" charset="0"/>
              </a:rPr>
              <a:t>Esto es cada vez más patente en la medida en que crece la confianza entre ambos individuos, con este tipo de relaciones y aceptación surge la confiabilidad</a:t>
            </a:r>
            <a:r>
              <a:rPr lang="es-MX" dirty="0" smtClean="0"/>
              <a:t>.</a:t>
            </a:r>
          </a:p>
          <a:p>
            <a:pPr algn="ctr"/>
            <a:endParaRPr lang="es-MX" dirty="0"/>
          </a:p>
        </p:txBody>
      </p:sp>
      <p:pic>
        <p:nvPicPr>
          <p:cNvPr id="4" name="3 Imagen" descr="Pareja-enamorados_NACIMA20130207_0226_6.jpg"/>
          <p:cNvPicPr>
            <a:picLocks noChangeAspect="1"/>
          </p:cNvPicPr>
          <p:nvPr/>
        </p:nvPicPr>
        <p:blipFill>
          <a:blip r:embed="rId2" cstate="print"/>
          <a:stretch>
            <a:fillRect/>
          </a:stretch>
        </p:blipFill>
        <p:spPr>
          <a:xfrm>
            <a:off x="1643042" y="2500306"/>
            <a:ext cx="5842000" cy="32639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071546"/>
            <a:ext cx="8183880" cy="4187952"/>
          </a:xfrm>
        </p:spPr>
        <p:txBody>
          <a:bodyPr>
            <a:normAutofit/>
          </a:bodyPr>
          <a:lstStyle/>
          <a:p>
            <a:pPr algn="ctr"/>
            <a:r>
              <a:rPr lang="es-MX" sz="3200" dirty="0" smtClean="0">
                <a:solidFill>
                  <a:srgbClr val="660066"/>
                </a:solidFill>
                <a:latin typeface="Britannic Bold" pitchFamily="34" charset="0"/>
              </a:rPr>
              <a:t>Con la confiabilidad la intimidad deja de ser uno asunto individualista y se expande, pero más que invadir al otro, se realiza un acercamiento de calidad pues a pesar de ser dos, se percibe la totalidad sin fragmentaciones. Sin perder la identidad individual se es al mismo tiempo parte del otro.</a:t>
            </a:r>
          </a:p>
          <a:p>
            <a:endParaRPr lang="es-MX" dirty="0"/>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Mutualidad</a:t>
            </a:r>
            <a:endParaRPr lang="es-MX" dirty="0"/>
          </a:p>
        </p:txBody>
      </p:sp>
      <p:sp>
        <p:nvSpPr>
          <p:cNvPr id="3" name="2 Subtítulo"/>
          <p:cNvSpPr>
            <a:spLocks noGrp="1"/>
          </p:cNvSpPr>
          <p:nvPr>
            <p:ph type="subTitle" idx="1"/>
          </p:nvPr>
        </p:nvSpPr>
        <p:spPr/>
        <p:txBody>
          <a:bodyPr/>
          <a:lstStyle/>
          <a:p>
            <a:endParaRPr lang="es-MX" dirty="0"/>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Usuario\Desktop\Gary-Erickson-and-Kit-Crawford-CLIF-Bar-Company-mdn.jpg"/>
          <p:cNvPicPr>
            <a:picLocks noChangeAspect="1" noChangeArrowheads="1"/>
          </p:cNvPicPr>
          <p:nvPr/>
        </p:nvPicPr>
        <p:blipFill>
          <a:blip r:embed="rId2" cstate="print"/>
          <a:srcRect/>
          <a:stretch>
            <a:fillRect/>
          </a:stretch>
        </p:blipFill>
        <p:spPr bwMode="auto">
          <a:xfrm>
            <a:off x="6286500" y="0"/>
            <a:ext cx="2857500" cy="3810001"/>
          </a:xfrm>
          <a:prstGeom prst="rect">
            <a:avLst/>
          </a:prstGeom>
          <a:noFill/>
        </p:spPr>
      </p:pic>
      <p:pic>
        <p:nvPicPr>
          <p:cNvPr id="1027" name="Picture 3" descr="C:\Users\Usuario\Desktop\amor-rev.jpg"/>
          <p:cNvPicPr>
            <a:picLocks noChangeAspect="1" noChangeArrowheads="1"/>
          </p:cNvPicPr>
          <p:nvPr/>
        </p:nvPicPr>
        <p:blipFill>
          <a:blip r:embed="rId3" cstate="print"/>
          <a:srcRect/>
          <a:stretch>
            <a:fillRect/>
          </a:stretch>
        </p:blipFill>
        <p:spPr bwMode="auto">
          <a:xfrm>
            <a:off x="179512" y="548680"/>
            <a:ext cx="3456384" cy="3734284"/>
          </a:xfrm>
          <a:prstGeom prst="rect">
            <a:avLst/>
          </a:prstGeom>
          <a:noFill/>
        </p:spPr>
      </p:pic>
      <p:pic>
        <p:nvPicPr>
          <p:cNvPr id="1029" name="Picture 5" descr="C:\Users\Usuario\Desktop\Gay+marriage.jpg"/>
          <p:cNvPicPr>
            <a:picLocks noChangeAspect="1" noChangeArrowheads="1"/>
          </p:cNvPicPr>
          <p:nvPr/>
        </p:nvPicPr>
        <p:blipFill>
          <a:blip r:embed="rId4" cstate="print"/>
          <a:srcRect/>
          <a:stretch>
            <a:fillRect/>
          </a:stretch>
        </p:blipFill>
        <p:spPr bwMode="auto">
          <a:xfrm>
            <a:off x="2987824" y="692696"/>
            <a:ext cx="3580203" cy="5373216"/>
          </a:xfrm>
          <a:prstGeom prst="rect">
            <a:avLst/>
          </a:prstGeom>
          <a:noFill/>
        </p:spPr>
      </p:pic>
      <p:pic>
        <p:nvPicPr>
          <p:cNvPr id="1028" name="Picture 4" descr="C:\Users\Usuario\Desktop\gay-marriage.jpg"/>
          <p:cNvPicPr>
            <a:picLocks noChangeAspect="1" noChangeArrowheads="1"/>
          </p:cNvPicPr>
          <p:nvPr/>
        </p:nvPicPr>
        <p:blipFill>
          <a:blip r:embed="rId5" cstate="print"/>
          <a:srcRect/>
          <a:stretch>
            <a:fillRect/>
          </a:stretch>
        </p:blipFill>
        <p:spPr bwMode="auto">
          <a:xfrm>
            <a:off x="4716016" y="3906010"/>
            <a:ext cx="4427984" cy="2951989"/>
          </a:xfrm>
          <a:prstGeom prst="rect">
            <a:avLst/>
          </a:prstGeom>
          <a:noFill/>
        </p:spPr>
      </p:pic>
      <p:pic>
        <p:nvPicPr>
          <p:cNvPr id="1026" name="Picture 2" descr="C:\Users\Usuario\Desktop\Washington_DC_Engagement_Session.jpg"/>
          <p:cNvPicPr>
            <a:picLocks noChangeAspect="1" noChangeArrowheads="1"/>
          </p:cNvPicPr>
          <p:nvPr/>
        </p:nvPicPr>
        <p:blipFill>
          <a:blip r:embed="rId6" cstate="print"/>
          <a:srcRect/>
          <a:stretch>
            <a:fillRect/>
          </a:stretch>
        </p:blipFill>
        <p:spPr bwMode="auto">
          <a:xfrm>
            <a:off x="0" y="4249390"/>
            <a:ext cx="4173776" cy="2608610"/>
          </a:xfrm>
          <a:prstGeom prst="rect">
            <a:avLst/>
          </a:prstGeom>
          <a:noFill/>
        </p:spPr>
      </p:pic>
      <p:sp>
        <p:nvSpPr>
          <p:cNvPr id="2" name="1 Título"/>
          <p:cNvSpPr>
            <a:spLocks noGrp="1"/>
          </p:cNvSpPr>
          <p:nvPr>
            <p:ph type="title"/>
          </p:nvPr>
        </p:nvSpPr>
        <p:spPr>
          <a:xfrm>
            <a:off x="323528" y="4437112"/>
            <a:ext cx="8517632" cy="216024"/>
          </a:xfrm>
        </p:spPr>
        <p:txBody>
          <a:bodyPr>
            <a:normAutofit fontScale="90000"/>
          </a:bodyPr>
          <a:lstStyle/>
          <a:p>
            <a:r>
              <a:rPr lang="es-MX" sz="3600" dirty="0" smtClean="0"/>
              <a:t>La mayoría de las personas tienen un anhelo profundo de relacionarse íntimamente con un miembro del sexo opuesto o del mismo sexo.</a:t>
            </a:r>
            <a:br>
              <a:rPr lang="es-MX" sz="3600" dirty="0" smtClean="0"/>
            </a:br>
            <a:r>
              <a:rPr lang="es-MX" sz="3600" dirty="0" smtClean="0"/>
              <a:t>El matrimonio es usualmente la forma en la cual se satisface esta necesidad</a:t>
            </a:r>
            <a:r>
              <a:rPr lang="es-MX" dirty="0" smtClean="0"/>
              <a:t>.</a:t>
            </a:r>
            <a:endParaRPr lang="es-MX"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uario\Desktop\washington dc wedding photographer noah hayes northern va maryland wedding photography engagement photos georgetown alexandria smithsonian mall arlington photos blog barb josh-1.jpg"/>
          <p:cNvPicPr>
            <a:picLocks noChangeAspect="1" noChangeArrowheads="1"/>
          </p:cNvPicPr>
          <p:nvPr/>
        </p:nvPicPr>
        <p:blipFill>
          <a:blip r:embed="rId2" cstate="print"/>
          <a:srcRect/>
          <a:stretch>
            <a:fillRect/>
          </a:stretch>
        </p:blipFill>
        <p:spPr bwMode="auto">
          <a:xfrm>
            <a:off x="4241974" y="0"/>
            <a:ext cx="4902026" cy="6858000"/>
          </a:xfrm>
          <a:prstGeom prst="rect">
            <a:avLst/>
          </a:prstGeom>
          <a:noFill/>
        </p:spPr>
      </p:pic>
      <p:sp>
        <p:nvSpPr>
          <p:cNvPr id="3" name="2 Marcador de contenido"/>
          <p:cNvSpPr>
            <a:spLocks noGrp="1"/>
          </p:cNvSpPr>
          <p:nvPr>
            <p:ph idx="1"/>
          </p:nvPr>
        </p:nvSpPr>
        <p:spPr>
          <a:xfrm>
            <a:off x="467544" y="0"/>
            <a:ext cx="7704856" cy="3068960"/>
          </a:xfrm>
        </p:spPr>
        <p:txBody>
          <a:bodyPr>
            <a:normAutofit fontScale="92500" lnSpcReduction="10000"/>
          </a:bodyPr>
          <a:lstStyle/>
          <a:p>
            <a:r>
              <a:rPr lang="es-MX" sz="2800" b="1" dirty="0" smtClean="0">
                <a:solidFill>
                  <a:schemeClr val="accent6">
                    <a:lumMod val="50000"/>
                  </a:schemeClr>
                </a:solidFill>
              </a:rPr>
              <a:t>Un sentido de iniciativa y laboriosidad bien desarrollados significa que los conyugues pueden realizar cosas productivas el uno por el otro y mostrarse amor en una forma tangible.</a:t>
            </a:r>
          </a:p>
          <a:p>
            <a:r>
              <a:rPr lang="es-MX" sz="2800" b="1" dirty="0" smtClean="0">
                <a:solidFill>
                  <a:schemeClr val="accent6">
                    <a:lumMod val="50000"/>
                  </a:schemeClr>
                </a:solidFill>
              </a:rPr>
              <a:t>La Mutualidad significa querer lo que el otro desea dar y conceder lo que el otro desea recibir.</a:t>
            </a:r>
            <a:endParaRPr lang="es-MX" sz="2800" b="1" dirty="0">
              <a:solidFill>
                <a:schemeClr val="accent6">
                  <a:lumMod val="50000"/>
                </a:schemeClr>
              </a:solidFill>
            </a:endParaRPr>
          </a:p>
        </p:txBody>
      </p:sp>
      <p:pic>
        <p:nvPicPr>
          <p:cNvPr id="2050" name="Picture 2" descr="C:\Users\Usuario\Desktop\Solo_toma_mi_mano.jpg"/>
          <p:cNvPicPr>
            <a:picLocks noChangeAspect="1" noChangeArrowheads="1"/>
          </p:cNvPicPr>
          <p:nvPr/>
        </p:nvPicPr>
        <p:blipFill>
          <a:blip r:embed="rId3" cstate="print"/>
          <a:srcRect/>
          <a:stretch>
            <a:fillRect/>
          </a:stretch>
        </p:blipFill>
        <p:spPr bwMode="auto">
          <a:xfrm>
            <a:off x="395536" y="3284984"/>
            <a:ext cx="4139952" cy="3252819"/>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style.rotation</p:attrName>
                                        </p:attrNameLst>
                                      </p:cBhvr>
                                      <p:tavLst>
                                        <p:tav tm="0">
                                          <p:val>
                                            <p:fltVal val="720"/>
                                          </p:val>
                                        </p:tav>
                                        <p:tav tm="100000">
                                          <p:val>
                                            <p:fltVal val="0"/>
                                          </p:val>
                                        </p:tav>
                                      </p:tavLst>
                                    </p:anim>
                                    <p:anim calcmode="lin" valueType="num">
                                      <p:cBhvr>
                                        <p:cTn id="9" dur="2000" fill="hold"/>
                                        <p:tgtEl>
                                          <p:spTgt spid="2050"/>
                                        </p:tgtEl>
                                        <p:attrNameLst>
                                          <p:attrName>ppt_h</p:attrName>
                                        </p:attrNameLst>
                                      </p:cBhvr>
                                      <p:tavLst>
                                        <p:tav tm="0">
                                          <p:val>
                                            <p:fltVal val="0"/>
                                          </p:val>
                                        </p:tav>
                                        <p:tav tm="100000">
                                          <p:val>
                                            <p:strVal val="#ppt_h"/>
                                          </p:val>
                                        </p:tav>
                                      </p:tavLst>
                                    </p:anim>
                                    <p:anim calcmode="lin" valueType="num">
                                      <p:cBhvr>
                                        <p:cTn id="10" dur="2000" fill="hold"/>
                                        <p:tgtEl>
                                          <p:spTgt spid="20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Usuario\Desktop\dec_28_2007_0088-300x225.jpg"/>
          <p:cNvPicPr>
            <a:picLocks noChangeAspect="1" noChangeArrowheads="1"/>
          </p:cNvPicPr>
          <p:nvPr/>
        </p:nvPicPr>
        <p:blipFill>
          <a:blip r:embed="rId2" cstate="print"/>
          <a:srcRect/>
          <a:stretch>
            <a:fillRect/>
          </a:stretch>
        </p:blipFill>
        <p:spPr bwMode="auto">
          <a:xfrm>
            <a:off x="0" y="4365104"/>
            <a:ext cx="3810000" cy="2857500"/>
          </a:xfrm>
          <a:prstGeom prst="rect">
            <a:avLst/>
          </a:prstGeom>
          <a:noFill/>
        </p:spPr>
      </p:pic>
      <p:pic>
        <p:nvPicPr>
          <p:cNvPr id="3078" name="Picture 6" descr="C:\Users\Usuario\Desktop\1181773459_f.jpg"/>
          <p:cNvPicPr>
            <a:picLocks noChangeAspect="1" noChangeArrowheads="1"/>
          </p:cNvPicPr>
          <p:nvPr/>
        </p:nvPicPr>
        <p:blipFill>
          <a:blip r:embed="rId3" cstate="print"/>
          <a:srcRect/>
          <a:stretch>
            <a:fillRect/>
          </a:stretch>
        </p:blipFill>
        <p:spPr bwMode="auto">
          <a:xfrm>
            <a:off x="0" y="260648"/>
            <a:ext cx="2915816" cy="1918567"/>
          </a:xfrm>
          <a:prstGeom prst="rect">
            <a:avLst/>
          </a:prstGeom>
          <a:noFill/>
        </p:spPr>
      </p:pic>
      <p:pic>
        <p:nvPicPr>
          <p:cNvPr id="3077" name="Picture 5" descr="C:\Users\Usuario\Desktop\mutualidad y 2 manos.jpg"/>
          <p:cNvPicPr>
            <a:picLocks noChangeAspect="1" noChangeArrowheads="1"/>
          </p:cNvPicPr>
          <p:nvPr/>
        </p:nvPicPr>
        <p:blipFill>
          <a:blip r:embed="rId4" cstate="print"/>
          <a:srcRect/>
          <a:stretch>
            <a:fillRect/>
          </a:stretch>
        </p:blipFill>
        <p:spPr bwMode="auto">
          <a:xfrm>
            <a:off x="3275856" y="2212975"/>
            <a:ext cx="6096000" cy="4645025"/>
          </a:xfrm>
          <a:prstGeom prst="rect">
            <a:avLst/>
          </a:prstGeom>
          <a:noFill/>
        </p:spPr>
      </p:pic>
      <p:pic>
        <p:nvPicPr>
          <p:cNvPr id="3076" name="Picture 4" descr="C:\Users\Usuario\Desktop\amor.jpg"/>
          <p:cNvPicPr>
            <a:picLocks noChangeAspect="1" noChangeArrowheads="1"/>
          </p:cNvPicPr>
          <p:nvPr/>
        </p:nvPicPr>
        <p:blipFill>
          <a:blip r:embed="rId5" cstate="print"/>
          <a:srcRect/>
          <a:stretch>
            <a:fillRect/>
          </a:stretch>
        </p:blipFill>
        <p:spPr bwMode="auto">
          <a:xfrm>
            <a:off x="0" y="2060848"/>
            <a:ext cx="3810000" cy="2857500"/>
          </a:xfrm>
          <a:prstGeom prst="rect">
            <a:avLst/>
          </a:prstGeom>
          <a:noFill/>
        </p:spPr>
      </p:pic>
      <p:pic>
        <p:nvPicPr>
          <p:cNvPr id="3075" name="Picture 3" descr="C:\Users\Usuario\Desktop\gays2.jpg"/>
          <p:cNvPicPr>
            <a:picLocks noChangeAspect="1" noChangeArrowheads="1"/>
          </p:cNvPicPr>
          <p:nvPr/>
        </p:nvPicPr>
        <p:blipFill>
          <a:blip r:embed="rId6" cstate="print"/>
          <a:srcRect/>
          <a:stretch>
            <a:fillRect/>
          </a:stretch>
        </p:blipFill>
        <p:spPr bwMode="auto">
          <a:xfrm>
            <a:off x="5364088" y="332656"/>
            <a:ext cx="3533066" cy="2348880"/>
          </a:xfrm>
          <a:prstGeom prst="rect">
            <a:avLst/>
          </a:prstGeom>
          <a:noFill/>
        </p:spPr>
      </p:pic>
      <p:sp>
        <p:nvSpPr>
          <p:cNvPr id="3" name="2 Marcador de contenido"/>
          <p:cNvSpPr>
            <a:spLocks noGrp="1"/>
          </p:cNvSpPr>
          <p:nvPr>
            <p:ph idx="1"/>
          </p:nvPr>
        </p:nvSpPr>
        <p:spPr>
          <a:xfrm>
            <a:off x="683568" y="2852936"/>
            <a:ext cx="8157592" cy="1656184"/>
          </a:xfrm>
        </p:spPr>
        <p:txBody>
          <a:bodyPr/>
          <a:lstStyle/>
          <a:p>
            <a:r>
              <a:rPr lang="es-MX" b="1" dirty="0" smtClean="0">
                <a:solidFill>
                  <a:srgbClr val="00B0F0"/>
                </a:solidFill>
              </a:rPr>
              <a:t>El echo de que ambos han hecho la misma selección convierte a este acto en mutuo</a:t>
            </a:r>
            <a:endParaRPr lang="es-MX" b="1" dirty="0">
              <a:solidFill>
                <a:srgbClr val="00B0F0"/>
              </a:solidFill>
            </a:endParaRPr>
          </a:p>
        </p:txBody>
      </p:sp>
      <p:pic>
        <p:nvPicPr>
          <p:cNvPr id="3074" name="Picture 2" descr="C:\Users\Usuario\Desktop\PsicoterapiaEsher1.jpg"/>
          <p:cNvPicPr>
            <a:picLocks noChangeAspect="1" noChangeArrowheads="1"/>
          </p:cNvPicPr>
          <p:nvPr/>
        </p:nvPicPr>
        <p:blipFill>
          <a:blip r:embed="rId7" cstate="print"/>
          <a:srcRect/>
          <a:stretch>
            <a:fillRect/>
          </a:stretch>
        </p:blipFill>
        <p:spPr bwMode="auto">
          <a:xfrm>
            <a:off x="2267744" y="0"/>
            <a:ext cx="3394591" cy="2852936"/>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Usuario\Desktop\Beginners_15.jpg"/>
          <p:cNvPicPr>
            <a:picLocks noChangeAspect="1" noChangeArrowheads="1"/>
          </p:cNvPicPr>
          <p:nvPr/>
        </p:nvPicPr>
        <p:blipFill>
          <a:blip r:embed="rId2" cstate="print"/>
          <a:srcRect/>
          <a:stretch>
            <a:fillRect/>
          </a:stretch>
        </p:blipFill>
        <p:spPr bwMode="auto">
          <a:xfrm>
            <a:off x="4381500" y="1700808"/>
            <a:ext cx="4762500" cy="2847975"/>
          </a:xfrm>
          <a:prstGeom prst="rect">
            <a:avLst/>
          </a:prstGeom>
          <a:noFill/>
        </p:spPr>
      </p:pic>
      <p:pic>
        <p:nvPicPr>
          <p:cNvPr id="4099" name="Picture 3" descr="C:\Users\Usuario\Desktop\EL.jpg"/>
          <p:cNvPicPr>
            <a:picLocks noChangeAspect="1" noChangeArrowheads="1"/>
          </p:cNvPicPr>
          <p:nvPr/>
        </p:nvPicPr>
        <p:blipFill>
          <a:blip r:embed="rId3" cstate="print"/>
          <a:srcRect/>
          <a:stretch>
            <a:fillRect/>
          </a:stretch>
        </p:blipFill>
        <p:spPr bwMode="auto">
          <a:xfrm>
            <a:off x="3419872" y="0"/>
            <a:ext cx="4035860" cy="2232248"/>
          </a:xfrm>
          <a:prstGeom prst="rect">
            <a:avLst/>
          </a:prstGeom>
          <a:noFill/>
        </p:spPr>
      </p:pic>
      <p:sp>
        <p:nvSpPr>
          <p:cNvPr id="3" name="2 Marcador de contenido"/>
          <p:cNvSpPr>
            <a:spLocks noGrp="1"/>
          </p:cNvSpPr>
          <p:nvPr>
            <p:ph idx="1"/>
          </p:nvPr>
        </p:nvSpPr>
        <p:spPr>
          <a:xfrm>
            <a:off x="179512" y="188640"/>
            <a:ext cx="3384376" cy="6669360"/>
          </a:xfrm>
        </p:spPr>
        <p:txBody>
          <a:bodyPr>
            <a:normAutofit/>
          </a:bodyPr>
          <a:lstStyle/>
          <a:p>
            <a:r>
              <a:rPr lang="es-MX" sz="2400" dirty="0" smtClean="0"/>
              <a:t>Las gamas individuales de sensibilidad, la cognición de los demás y la emotividad varían enormemente </a:t>
            </a:r>
          </a:p>
          <a:p>
            <a:r>
              <a:rPr lang="es-MX" sz="2400" dirty="0" smtClean="0"/>
              <a:t>La intensidad y las señales de afecto o cariño son muy importantes al principio de toda relación emocional </a:t>
            </a:r>
            <a:endParaRPr lang="es-MX" sz="2400" dirty="0"/>
          </a:p>
        </p:txBody>
      </p:sp>
      <p:pic>
        <p:nvPicPr>
          <p:cNvPr id="4101" name="Picture 5" descr="C:\Users\Usuario\Desktop\beijo-gay-cute-gay-gay-couple-gay-kiss-Favim.com-424520.jpg"/>
          <p:cNvPicPr>
            <a:picLocks noChangeAspect="1" noChangeArrowheads="1"/>
          </p:cNvPicPr>
          <p:nvPr/>
        </p:nvPicPr>
        <p:blipFill>
          <a:blip r:embed="rId4" cstate="print"/>
          <a:srcRect/>
          <a:stretch>
            <a:fillRect/>
          </a:stretch>
        </p:blipFill>
        <p:spPr bwMode="auto">
          <a:xfrm>
            <a:off x="3491880" y="3933057"/>
            <a:ext cx="4680520" cy="2924943"/>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anim calcmode="lin" valueType="num">
                                      <p:cBhvr>
                                        <p:cTn id="8" dur="2000" fill="hold"/>
                                        <p:tgtEl>
                                          <p:spTgt spid="4099"/>
                                        </p:tgtEl>
                                        <p:attrNameLst>
                                          <p:attrName>style.rotation</p:attrName>
                                        </p:attrNameLst>
                                      </p:cBhvr>
                                      <p:tavLst>
                                        <p:tav tm="0">
                                          <p:val>
                                            <p:fltVal val="720"/>
                                          </p:val>
                                        </p:tav>
                                        <p:tav tm="100000">
                                          <p:val>
                                            <p:fltVal val="0"/>
                                          </p:val>
                                        </p:tav>
                                      </p:tavLst>
                                    </p:anim>
                                    <p:anim calcmode="lin" valueType="num">
                                      <p:cBhvr>
                                        <p:cTn id="9" dur="2000" fill="hold"/>
                                        <p:tgtEl>
                                          <p:spTgt spid="4099"/>
                                        </p:tgtEl>
                                        <p:attrNameLst>
                                          <p:attrName>ppt_h</p:attrName>
                                        </p:attrNameLst>
                                      </p:cBhvr>
                                      <p:tavLst>
                                        <p:tav tm="0">
                                          <p:val>
                                            <p:fltVal val="0"/>
                                          </p:val>
                                        </p:tav>
                                        <p:tav tm="100000">
                                          <p:val>
                                            <p:strVal val="#ppt_h"/>
                                          </p:val>
                                        </p:tav>
                                      </p:tavLst>
                                    </p:anim>
                                    <p:anim calcmode="lin" valueType="num">
                                      <p:cBhvr>
                                        <p:cTn id="10" dur="2000" fill="hold"/>
                                        <p:tgtEl>
                                          <p:spTgt spid="409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Scale>
                                      <p:cBhvr>
                                        <p:cTn id="15" dur="1000" decel="50000" fill="hold">
                                          <p:stCondLst>
                                            <p:cond delay="0"/>
                                          </p:stCondLst>
                                        </p:cTn>
                                        <p:tgtEl>
                                          <p:spTgt spid="4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100"/>
                                        </p:tgtEl>
                                        <p:attrNameLst>
                                          <p:attrName>ppt_x</p:attrName>
                                          <p:attrName>ppt_y</p:attrName>
                                        </p:attrNameLst>
                                      </p:cBhvr>
                                    </p:animMotion>
                                    <p:animEffect transition="in" filter="fade">
                                      <p:cBhvr>
                                        <p:cTn id="17" dur="10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anim calcmode="lin" valueType="num">
                                      <p:cBhvr>
                                        <p:cTn id="22" dur="1000" fill="hold"/>
                                        <p:tgtEl>
                                          <p:spTgt spid="4101"/>
                                        </p:tgtEl>
                                        <p:attrNameLst>
                                          <p:attrName>ppt_w</p:attrName>
                                        </p:attrNameLst>
                                      </p:cBhvr>
                                      <p:tavLst>
                                        <p:tav tm="0">
                                          <p:val>
                                            <p:fltVal val="0"/>
                                          </p:val>
                                        </p:tav>
                                        <p:tav tm="100000">
                                          <p:val>
                                            <p:strVal val="#ppt_w"/>
                                          </p:val>
                                        </p:tav>
                                      </p:tavLst>
                                    </p:anim>
                                    <p:anim calcmode="lin" valueType="num">
                                      <p:cBhvr>
                                        <p:cTn id="23" dur="1000" fill="hold"/>
                                        <p:tgtEl>
                                          <p:spTgt spid="4101"/>
                                        </p:tgtEl>
                                        <p:attrNameLst>
                                          <p:attrName>ppt_h</p:attrName>
                                        </p:attrNameLst>
                                      </p:cBhvr>
                                      <p:tavLst>
                                        <p:tav tm="0">
                                          <p:val>
                                            <p:fltVal val="0"/>
                                          </p:val>
                                        </p:tav>
                                        <p:tav tm="100000">
                                          <p:val>
                                            <p:strVal val="#ppt_h"/>
                                          </p:val>
                                        </p:tav>
                                      </p:tavLst>
                                    </p:anim>
                                    <p:anim calcmode="lin" valueType="num">
                                      <p:cBhvr>
                                        <p:cTn id="24"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Algunos aspectos de la intimidad</a:t>
            </a:r>
            <a:endParaRPr lang="es-MX" dirty="0"/>
          </a:p>
        </p:txBody>
      </p:sp>
      <p:sp>
        <p:nvSpPr>
          <p:cNvPr id="3" name="2 Marcador de contenido"/>
          <p:cNvSpPr>
            <a:spLocks noGrp="1"/>
          </p:cNvSpPr>
          <p:nvPr>
            <p:ph sz="quarter" idx="1"/>
          </p:nvPr>
        </p:nvSpPr>
        <p:spPr>
          <a:xfrm>
            <a:off x="467544" y="1556792"/>
            <a:ext cx="7467600" cy="4873752"/>
          </a:xfrm>
        </p:spPr>
        <p:txBody>
          <a:bodyPr>
            <a:normAutofit/>
          </a:bodyPr>
          <a:lstStyle/>
          <a:p>
            <a:r>
              <a:rPr lang="es-MX" dirty="0" smtClean="0"/>
              <a:t>Intimidad es esa zona donde somos nosotros mismos y que en general está reservada a nivel personal. La podemos compartir en alguna medida con otra persona, sea la pareja, el o la amiga, o algún familiar, o con un grupo que entendemos como íntimo.</a:t>
            </a:r>
          </a:p>
        </p:txBody>
      </p:sp>
      <p:pic>
        <p:nvPicPr>
          <p:cNvPr id="3074" name="Picture 2" descr="http://matrimonioporsiempre.com/wp-content/uploads/2013/02/intimidad.jpg"/>
          <p:cNvPicPr>
            <a:picLocks noChangeAspect="1" noChangeArrowheads="1"/>
          </p:cNvPicPr>
          <p:nvPr/>
        </p:nvPicPr>
        <p:blipFill>
          <a:blip r:embed="rId2" cstate="print"/>
          <a:srcRect/>
          <a:stretch>
            <a:fillRect/>
          </a:stretch>
        </p:blipFill>
        <p:spPr bwMode="auto">
          <a:xfrm>
            <a:off x="1043608" y="4293096"/>
            <a:ext cx="2857500" cy="1762126"/>
          </a:xfrm>
          <a:prstGeom prst="rect">
            <a:avLst/>
          </a:prstGeom>
          <a:noFill/>
        </p:spPr>
      </p:pic>
      <p:pic>
        <p:nvPicPr>
          <p:cNvPr id="3076" name="Picture 4" descr="http://2.bp.blogspot.com/-fVEfWP61QY8/TZJUbv5rsvI/AAAAAAAACi4/2sFydNfFPwg/s400/espejo.jpg"/>
          <p:cNvPicPr>
            <a:picLocks noChangeAspect="1" noChangeArrowheads="1"/>
          </p:cNvPicPr>
          <p:nvPr/>
        </p:nvPicPr>
        <p:blipFill>
          <a:blip r:embed="rId3" cstate="print"/>
          <a:srcRect/>
          <a:stretch>
            <a:fillRect/>
          </a:stretch>
        </p:blipFill>
        <p:spPr bwMode="auto">
          <a:xfrm>
            <a:off x="4572000" y="3933056"/>
            <a:ext cx="3333750" cy="2505076"/>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style.rotation</p:attrName>
                                        </p:attrNameLst>
                                      </p:cBhvr>
                                      <p:tavLst>
                                        <p:tav tm="0">
                                          <p:val>
                                            <p:fltVal val="720"/>
                                          </p:val>
                                        </p:tav>
                                        <p:tav tm="100000">
                                          <p:val>
                                            <p:fltVal val="0"/>
                                          </p:val>
                                        </p:tav>
                                      </p:tavLst>
                                    </p:anim>
                                    <p:anim calcmode="lin" valueType="num">
                                      <p:cBhvr>
                                        <p:cTn id="9" dur="2000" fill="hold"/>
                                        <p:tgtEl>
                                          <p:spTgt spid="3074"/>
                                        </p:tgtEl>
                                        <p:attrNameLst>
                                          <p:attrName>ppt_h</p:attrName>
                                        </p:attrNameLst>
                                      </p:cBhvr>
                                      <p:tavLst>
                                        <p:tav tm="0">
                                          <p:val>
                                            <p:fltVal val="0"/>
                                          </p:val>
                                        </p:tav>
                                        <p:tav tm="100000">
                                          <p:val>
                                            <p:strVal val="#ppt_h"/>
                                          </p:val>
                                        </p:tav>
                                      </p:tavLst>
                                    </p:anim>
                                    <p:anim calcmode="lin" valueType="num">
                                      <p:cBhvr>
                                        <p:cTn id="10" dur="2000" fill="hold"/>
                                        <p:tgtEl>
                                          <p:spTgt spid="307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800" decel="100000"/>
                                        <p:tgtEl>
                                          <p:spTgt spid="3076"/>
                                        </p:tgtEl>
                                      </p:cBhvr>
                                    </p:animEffect>
                                    <p:anim calcmode="lin" valueType="num">
                                      <p:cBhvr>
                                        <p:cTn id="16" dur="800" decel="100000" fill="hold"/>
                                        <p:tgtEl>
                                          <p:spTgt spid="3076"/>
                                        </p:tgtEl>
                                        <p:attrNameLst>
                                          <p:attrName>style.rotation</p:attrName>
                                        </p:attrNameLst>
                                      </p:cBhvr>
                                      <p:tavLst>
                                        <p:tav tm="0">
                                          <p:val>
                                            <p:fltVal val="-90"/>
                                          </p:val>
                                        </p:tav>
                                        <p:tav tm="100000">
                                          <p:val>
                                            <p:fltVal val="0"/>
                                          </p:val>
                                        </p:tav>
                                      </p:tavLst>
                                    </p:anim>
                                    <p:anim calcmode="lin" valueType="num">
                                      <p:cBhvr>
                                        <p:cTn id="17" dur="800" decel="100000" fill="hold"/>
                                        <p:tgtEl>
                                          <p:spTgt spid="3076"/>
                                        </p:tgtEl>
                                        <p:attrNameLst>
                                          <p:attrName>ppt_x</p:attrName>
                                        </p:attrNameLst>
                                      </p:cBhvr>
                                      <p:tavLst>
                                        <p:tav tm="0">
                                          <p:val>
                                            <p:strVal val="#ppt_x+0.4"/>
                                          </p:val>
                                        </p:tav>
                                        <p:tav tm="100000">
                                          <p:val>
                                            <p:strVal val="#ppt_x-0.05"/>
                                          </p:val>
                                        </p:tav>
                                      </p:tavLst>
                                    </p:anim>
                                    <p:anim calcmode="lin" valueType="num">
                                      <p:cBhvr>
                                        <p:cTn id="18" dur="800" decel="100000" fill="hold"/>
                                        <p:tgtEl>
                                          <p:spTgt spid="307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07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07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Gozo</a:t>
            </a:r>
            <a:endParaRPr lang="es-MX" dirty="0"/>
          </a:p>
        </p:txBody>
      </p:sp>
      <p:sp>
        <p:nvSpPr>
          <p:cNvPr id="5" name="4 Marcador de contenido"/>
          <p:cNvSpPr>
            <a:spLocks noGrp="1"/>
          </p:cNvSpPr>
          <p:nvPr>
            <p:ph idx="1"/>
          </p:nvPr>
        </p:nvSpPr>
        <p:spPr/>
        <p:txBody>
          <a:bodyPr/>
          <a:lstStyle/>
          <a:p>
            <a:r>
              <a:rPr lang="es-ES_tradnl" dirty="0" smtClean="0"/>
              <a:t>Ambos </a:t>
            </a:r>
            <a:r>
              <a:rPr lang="es-ES_tradnl" dirty="0"/>
              <a:t>conyugues alcanzan la  plenitud y experimentan deleite, la intimidad alcanza su límite</a:t>
            </a:r>
            <a:endParaRPr lang="es-MX" dirty="0"/>
          </a:p>
        </p:txBody>
      </p:sp>
      <p:pic>
        <p:nvPicPr>
          <p:cNvPr id="6" name="5 Imagen" descr="http://1.bp.blogspot.com/_7kyzuM4HARs/TGgIoboFCmI/AAAAAAAAEmE/8T5X-0A0TmA/s1600/Amar+dentro+del+caos.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16394">
            <a:off x="1089634" y="3343197"/>
            <a:ext cx="3462864" cy="2544321"/>
          </a:xfrm>
          <a:prstGeom prst="rect">
            <a:avLst/>
          </a:prstGeom>
          <a:noFill/>
          <a:ln>
            <a:noFill/>
          </a:ln>
        </p:spPr>
      </p:pic>
      <p:pic>
        <p:nvPicPr>
          <p:cNvPr id="7" name="6 Imagen" descr="http://lapatriaenlinea.com/fotos/04_2012/104034_1_14.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06084">
            <a:off x="5748860" y="3005147"/>
            <a:ext cx="2131321" cy="2699460"/>
          </a:xfrm>
          <a:prstGeom prst="rect">
            <a:avLst/>
          </a:prstGeom>
          <a:noFill/>
          <a:ln>
            <a:noFill/>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strVal val="#ppt_w*2.5"/>
                                          </p:val>
                                        </p:tav>
                                        <p:tav tm="100000">
                                          <p:val>
                                            <p:strVal val="#ppt_w"/>
                                          </p:val>
                                        </p:tav>
                                      </p:tavLst>
                                    </p:anim>
                                    <p:anim calcmode="lin" valueType="num">
                                      <p:cBhvr>
                                        <p:cTn id="17" dur="500" fill="hold"/>
                                        <p:tgtEl>
                                          <p:spTgt spid="7"/>
                                        </p:tgtEl>
                                        <p:attrNameLst>
                                          <p:attrName>ppt_h</p:attrName>
                                        </p:attrNameLst>
                                      </p:cBhvr>
                                      <p:tavLst>
                                        <p:tav tm="0">
                                          <p:val>
                                            <p:strVal val="#ppt_h*0.01"/>
                                          </p:val>
                                        </p:tav>
                                        <p:tav tm="100000">
                                          <p:val>
                                            <p:strVal val="#ppt_h"/>
                                          </p:val>
                                        </p:tav>
                                      </p:tavLst>
                                    </p:anim>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h+1"/>
                                          </p:val>
                                        </p:tav>
                                        <p:tav tm="100000">
                                          <p:val>
                                            <p:strVal val="#ppt_y"/>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p:spPr>
        <p:txBody>
          <a:bodyPr/>
          <a:lstStyle/>
          <a:p>
            <a:r>
              <a:rPr lang="es-ES_tradnl" dirty="0"/>
              <a:t>El gozo reciproco de 2 personas en una atmosfera de seguridad está basado en la mutualidad la misma reciprocidad y la confiabilidad.</a:t>
            </a:r>
            <a:endParaRPr lang="es-MX" dirty="0"/>
          </a:p>
          <a:p>
            <a:endParaRPr lang="es-MX" dirty="0"/>
          </a:p>
        </p:txBody>
      </p:sp>
      <p:pic>
        <p:nvPicPr>
          <p:cNvPr id="4" name="3 Imagen" descr="http://p2.trrsf.com/image/fget/cf/407/305/images.terra.com/2012/09/28/74180136.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33698">
            <a:off x="925047" y="3342737"/>
            <a:ext cx="3456384" cy="2652785"/>
          </a:xfrm>
          <a:prstGeom prst="rect">
            <a:avLst/>
          </a:prstGeom>
          <a:noFill/>
          <a:ln>
            <a:noFill/>
          </a:ln>
        </p:spPr>
      </p:pic>
      <p:pic>
        <p:nvPicPr>
          <p:cNvPr id="5" name="4 Imagen" descr="http://revistaactual.com.mx/revista/revista/wp-content/uploads/2010/09/Intimidad.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2590">
            <a:off x="4746819" y="2835482"/>
            <a:ext cx="3771324" cy="2596100"/>
          </a:xfrm>
          <a:prstGeom prst="rect">
            <a:avLst/>
          </a:prstGeom>
          <a:noFill/>
          <a:ln>
            <a:noFill/>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lstStyle/>
          <a:p>
            <a:r>
              <a:rPr lang="es-ES_tradnl" dirty="0"/>
              <a:t>El comportamiento y la revelación del yo, que son pilares de la intimidad, constituyen procesos en desarrollo</a:t>
            </a:r>
            <a:endParaRPr lang="es-MX" dirty="0"/>
          </a:p>
          <a:p>
            <a:endParaRPr lang="es-MX" dirty="0"/>
          </a:p>
        </p:txBody>
      </p:sp>
      <p:pic>
        <p:nvPicPr>
          <p:cNvPr id="4" name="3 Imagen" descr="http://www.extendiendoelreino.com/img/gozo.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31668">
            <a:off x="806412" y="2603028"/>
            <a:ext cx="2952328" cy="3266101"/>
          </a:xfrm>
          <a:prstGeom prst="rect">
            <a:avLst/>
          </a:prstGeom>
          <a:noFill/>
          <a:ln>
            <a:noFill/>
          </a:ln>
        </p:spPr>
      </p:pic>
      <p:pic>
        <p:nvPicPr>
          <p:cNvPr id="5" name="4 Imagen" descr="http://3.bp.blogspot.com/-xtgsSuuVh_g/T_VNXr0N6oI/AAAAAAAAItU/esFchtP39TI/s1600/IMG_0442.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2492896"/>
            <a:ext cx="3750741" cy="2125998"/>
          </a:xfrm>
          <a:prstGeom prst="rect">
            <a:avLst/>
          </a:prstGeom>
          <a:noFill/>
          <a:ln>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p:spPr>
        <p:txBody>
          <a:bodyPr/>
          <a:lstStyle/>
          <a:p>
            <a:r>
              <a:rPr lang="es-ES_tradnl" dirty="0"/>
              <a:t>Se debe recordad que:</a:t>
            </a:r>
            <a:endParaRPr lang="es-MX" dirty="0"/>
          </a:p>
          <a:p>
            <a:pPr marL="571500" indent="-571500">
              <a:buFont typeface="+mj-lt"/>
              <a:buAutoNum type="romanUcPeriod"/>
            </a:pPr>
            <a:r>
              <a:rPr lang="es-ES_tradnl" dirty="0" smtClean="0"/>
              <a:t>no </a:t>
            </a:r>
            <a:r>
              <a:rPr lang="es-ES_tradnl" dirty="0"/>
              <a:t>nos podemos desarrollar con todo el </a:t>
            </a:r>
            <a:r>
              <a:rPr lang="es-ES_tradnl" dirty="0" smtClean="0"/>
              <a:t>mundo</a:t>
            </a:r>
            <a:endParaRPr lang="es-MX" dirty="0" smtClean="0"/>
          </a:p>
          <a:p>
            <a:pPr marL="571500" indent="-571500">
              <a:buFont typeface="+mj-lt"/>
              <a:buAutoNum type="romanUcPeriod"/>
            </a:pPr>
            <a:r>
              <a:rPr lang="es-ES_tradnl" dirty="0" smtClean="0"/>
              <a:t>que </a:t>
            </a:r>
            <a:r>
              <a:rPr lang="es-ES_tradnl" dirty="0"/>
              <a:t>abrirse ante una persona alejada nos hará saber más sobre ellos</a:t>
            </a:r>
            <a:endParaRPr lang="es-MX" dirty="0"/>
          </a:p>
        </p:txBody>
      </p:sp>
      <p:pic>
        <p:nvPicPr>
          <p:cNvPr id="4" name="3 Imagen" descr="http://m1.paperblog.com/i/102/1027854/maneras-lugares-relacionarse-ligar-L-HpgjNv.jpe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69102">
            <a:off x="1043608" y="3789040"/>
            <a:ext cx="3744416" cy="2197053"/>
          </a:xfrm>
          <a:prstGeom prst="rect">
            <a:avLst/>
          </a:prstGeom>
          <a:noFill/>
          <a:ln>
            <a:noFill/>
          </a:ln>
        </p:spPr>
      </p:pic>
      <p:pic>
        <p:nvPicPr>
          <p:cNvPr id="5" name="4 Imagen" descr="http://3.bp.blogspot.com/_xbydUV2b3wA/TJAmMl_u50I/AAAAAAAAAEQ/a32OvQmfggI/s1600/pulp5.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2996952"/>
            <a:ext cx="2602050" cy="31472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Evitación de la intimidad</a:t>
            </a:r>
            <a:endParaRPr lang="es-MX" dirty="0"/>
          </a:p>
        </p:txBody>
      </p:sp>
      <p:sp>
        <p:nvSpPr>
          <p:cNvPr id="5" name="4 Marcador de contenido"/>
          <p:cNvSpPr>
            <a:spLocks noGrp="1"/>
          </p:cNvSpPr>
          <p:nvPr>
            <p:ph idx="1"/>
          </p:nvPr>
        </p:nvSpPr>
        <p:spPr/>
        <p:txBody>
          <a:bodyPr/>
          <a:lstStyle/>
          <a:p>
            <a:r>
              <a:rPr lang="es-MX" dirty="0" smtClean="0"/>
              <a:t>Hay muchas causas por la cual evitamos la intimidad algunas de las mas comunes son:</a:t>
            </a:r>
          </a:p>
          <a:p>
            <a:pPr>
              <a:buNone/>
            </a:pPr>
            <a:endParaRPr lang="es-MX" dirty="0" smtClean="0"/>
          </a:p>
        </p:txBody>
      </p:sp>
      <p:pic>
        <p:nvPicPr>
          <p:cNvPr id="6" name="5 Imagen" descr="crisis_de_pareja.jpg"/>
          <p:cNvPicPr>
            <a:picLocks noChangeAspect="1"/>
          </p:cNvPicPr>
          <p:nvPr/>
        </p:nvPicPr>
        <p:blipFill>
          <a:blip r:embed="rId2" cstate="print"/>
          <a:stretch>
            <a:fillRect/>
          </a:stretch>
        </p:blipFill>
        <p:spPr>
          <a:xfrm>
            <a:off x="571472" y="3000372"/>
            <a:ext cx="3429024" cy="2288874"/>
          </a:xfrm>
          <a:prstGeom prst="rect">
            <a:avLst/>
          </a:prstGeom>
        </p:spPr>
      </p:pic>
      <p:pic>
        <p:nvPicPr>
          <p:cNvPr id="7" name="6 Imagen" descr="Crisis en la pareja 2.jpg"/>
          <p:cNvPicPr>
            <a:picLocks noChangeAspect="1"/>
          </p:cNvPicPr>
          <p:nvPr/>
        </p:nvPicPr>
        <p:blipFill>
          <a:blip r:embed="rId3" cstate="print"/>
          <a:stretch>
            <a:fillRect/>
          </a:stretch>
        </p:blipFill>
        <p:spPr>
          <a:xfrm>
            <a:off x="4857752" y="4000504"/>
            <a:ext cx="2700340" cy="22502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626121"/>
          </a:xfrm>
        </p:spPr>
        <p:txBody>
          <a:bodyPr/>
          <a:lstStyle/>
          <a:p>
            <a:r>
              <a:rPr lang="es-MX" b="1" dirty="0" smtClean="0"/>
              <a:t>La sociedad</a:t>
            </a:r>
          </a:p>
          <a:p>
            <a:pPr>
              <a:buNone/>
            </a:pPr>
            <a:r>
              <a:rPr lang="es-MX" sz="2400" dirty="0" smtClean="0"/>
              <a:t>Tiene la principal responsabilidad en este caso,  ya que siempre nos condiciona a que neguemos nuestros sentimientos, a que adoptemos ciertos papeles para agradar a los </a:t>
            </a:r>
            <a:r>
              <a:rPr lang="es-MX" sz="2400" dirty="0" err="1" smtClean="0"/>
              <a:t>demas</a:t>
            </a:r>
            <a:r>
              <a:rPr lang="es-MX" sz="2400" dirty="0" smtClean="0"/>
              <a:t>.</a:t>
            </a:r>
          </a:p>
          <a:p>
            <a:pPr>
              <a:buNone/>
            </a:pPr>
            <a:endParaRPr lang="es-MX" sz="2400" dirty="0"/>
          </a:p>
        </p:txBody>
      </p:sp>
      <p:pic>
        <p:nvPicPr>
          <p:cNvPr id="4" name="3 Imagen" descr="Doble cara.jpg"/>
          <p:cNvPicPr>
            <a:picLocks noChangeAspect="1"/>
          </p:cNvPicPr>
          <p:nvPr/>
        </p:nvPicPr>
        <p:blipFill>
          <a:blip r:embed="rId2" cstate="print"/>
          <a:stretch>
            <a:fillRect/>
          </a:stretch>
        </p:blipFill>
        <p:spPr>
          <a:xfrm>
            <a:off x="857224" y="2500306"/>
            <a:ext cx="2500330" cy="3300766"/>
          </a:xfrm>
          <a:prstGeom prst="rect">
            <a:avLst/>
          </a:prstGeom>
        </p:spPr>
      </p:pic>
      <p:pic>
        <p:nvPicPr>
          <p:cNvPr id="5" name="4 Imagen" descr="doble cara (1).jpg"/>
          <p:cNvPicPr>
            <a:picLocks noChangeAspect="1"/>
          </p:cNvPicPr>
          <p:nvPr/>
        </p:nvPicPr>
        <p:blipFill>
          <a:blip r:embed="rId3" cstate="print"/>
          <a:stretch>
            <a:fillRect/>
          </a:stretch>
        </p:blipFill>
        <p:spPr>
          <a:xfrm>
            <a:off x="5072066" y="2428868"/>
            <a:ext cx="3048000" cy="2228850"/>
          </a:xfrm>
          <a:prstGeom prst="rect">
            <a:avLst/>
          </a:prstGeo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697559"/>
          </a:xfrm>
        </p:spPr>
        <p:txBody>
          <a:bodyPr/>
          <a:lstStyle/>
          <a:p>
            <a:r>
              <a:rPr lang="es-MX" dirty="0" smtClean="0"/>
              <a:t>Pasividad </a:t>
            </a:r>
          </a:p>
          <a:p>
            <a:pPr>
              <a:buNone/>
            </a:pPr>
            <a:r>
              <a:rPr lang="es-MX" sz="2400" dirty="0" smtClean="0"/>
              <a:t>Solemos asumir papeles pasivos, de espectadores, mas que una actitud participativa y activa en asuntos interpersonales, y tratamos de evitar las interacciones intimas.</a:t>
            </a:r>
            <a:endParaRPr lang="es-MX" sz="2400" dirty="0"/>
          </a:p>
        </p:txBody>
      </p:sp>
      <p:pic>
        <p:nvPicPr>
          <p:cNvPr id="4" name="3 Imagen" descr="Pasividad.jpg"/>
          <p:cNvPicPr>
            <a:picLocks noChangeAspect="1"/>
          </p:cNvPicPr>
          <p:nvPr/>
        </p:nvPicPr>
        <p:blipFill>
          <a:blip r:embed="rId2" cstate="print"/>
          <a:stretch>
            <a:fillRect/>
          </a:stretch>
        </p:blipFill>
        <p:spPr>
          <a:xfrm>
            <a:off x="785786" y="3214686"/>
            <a:ext cx="2790456" cy="3143272"/>
          </a:xfrm>
          <a:prstGeom prst="rect">
            <a:avLst/>
          </a:prstGeom>
        </p:spPr>
      </p:pic>
      <p:pic>
        <p:nvPicPr>
          <p:cNvPr id="5" name="4 Imagen" descr="censura.jpg"/>
          <p:cNvPicPr>
            <a:picLocks noChangeAspect="1"/>
          </p:cNvPicPr>
          <p:nvPr/>
        </p:nvPicPr>
        <p:blipFill>
          <a:blip r:embed="rId3" cstate="print"/>
          <a:stretch>
            <a:fillRect/>
          </a:stretch>
        </p:blipFill>
        <p:spPr>
          <a:xfrm>
            <a:off x="4716016" y="2276872"/>
            <a:ext cx="4079868" cy="3059901"/>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5768997"/>
          </a:xfrm>
        </p:spPr>
        <p:txBody>
          <a:bodyPr/>
          <a:lstStyle/>
          <a:p>
            <a:r>
              <a:rPr lang="es-MX" dirty="0" smtClean="0"/>
              <a:t>La Ira</a:t>
            </a:r>
          </a:p>
          <a:p>
            <a:pPr>
              <a:buNone/>
            </a:pPr>
            <a:r>
              <a:rPr lang="es-MX" sz="2400" dirty="0" smtClean="0"/>
              <a:t>Esta es una emoción inaceptable, se nos ha dicho, y hacemos esfuerzos increíbles para suprimirla, negarla y </a:t>
            </a:r>
            <a:r>
              <a:rPr lang="es-MX" sz="2400" dirty="0" err="1" smtClean="0"/>
              <a:t>dizfrasarla</a:t>
            </a:r>
            <a:r>
              <a:rPr lang="es-MX" sz="2400" dirty="0" smtClean="0"/>
              <a:t>. Pero estos esfuerzos solo enmascaran la ira la rezagan y destruyen la intimidad.</a:t>
            </a:r>
          </a:p>
          <a:p>
            <a:pPr>
              <a:buNone/>
            </a:pPr>
            <a:endParaRPr lang="es-MX" sz="2400" dirty="0"/>
          </a:p>
        </p:txBody>
      </p:sp>
      <p:pic>
        <p:nvPicPr>
          <p:cNvPr id="4" name="3 Imagen" descr="ira3.jpg"/>
          <p:cNvPicPr>
            <a:picLocks noChangeAspect="1"/>
          </p:cNvPicPr>
          <p:nvPr/>
        </p:nvPicPr>
        <p:blipFill>
          <a:blip r:embed="rId2" cstate="print"/>
          <a:stretch>
            <a:fillRect/>
          </a:stretch>
        </p:blipFill>
        <p:spPr>
          <a:xfrm>
            <a:off x="6143636" y="2143116"/>
            <a:ext cx="2357454" cy="3186492"/>
          </a:xfrm>
          <a:prstGeom prst="rect">
            <a:avLst/>
          </a:prstGeom>
        </p:spPr>
      </p:pic>
      <p:pic>
        <p:nvPicPr>
          <p:cNvPr id="5" name="4 Imagen" descr="Tips-iMujer-Terminar-las-peleas-de-pareja.jpg"/>
          <p:cNvPicPr>
            <a:picLocks noChangeAspect="1"/>
          </p:cNvPicPr>
          <p:nvPr/>
        </p:nvPicPr>
        <p:blipFill>
          <a:blip r:embed="rId3" cstate="print"/>
          <a:stretch>
            <a:fillRect/>
          </a:stretch>
        </p:blipFill>
        <p:spPr>
          <a:xfrm>
            <a:off x="395536" y="2564904"/>
            <a:ext cx="3618518" cy="2291728"/>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ctrTitle"/>
          </p:nvPr>
        </p:nvSpPr>
        <p:spPr>
          <a:xfrm>
            <a:off x="611188" y="476250"/>
            <a:ext cx="7772400" cy="1470025"/>
          </a:xfrm>
        </p:spPr>
        <p:txBody>
          <a:bodyPr/>
          <a:lstStyle/>
          <a:p>
            <a:r>
              <a:rPr lang="es-MX" smtClean="0"/>
              <a:t>El juego que llamamos cortejo</a:t>
            </a:r>
            <a:endParaRPr lang="es-ES" smtClean="0"/>
          </a:p>
        </p:txBody>
      </p:sp>
      <p:pic>
        <p:nvPicPr>
          <p:cNvPr id="2051" name="Picture 2" descr="http://www.orientadorafamiliar.cl/files/pareja1.gif"/>
          <p:cNvPicPr>
            <a:picLocks noChangeAspect="1" noChangeArrowheads="1"/>
          </p:cNvPicPr>
          <p:nvPr/>
        </p:nvPicPr>
        <p:blipFill>
          <a:blip r:embed="rId2" cstate="print"/>
          <a:srcRect/>
          <a:stretch>
            <a:fillRect/>
          </a:stretch>
        </p:blipFill>
        <p:spPr bwMode="auto">
          <a:xfrm>
            <a:off x="323850" y="2852738"/>
            <a:ext cx="3067050" cy="3276600"/>
          </a:xfrm>
          <a:prstGeom prst="rect">
            <a:avLst/>
          </a:prstGeom>
          <a:noFill/>
          <a:ln w="9525">
            <a:noFill/>
            <a:miter lim="800000"/>
            <a:headEnd/>
            <a:tailEnd/>
          </a:ln>
        </p:spPr>
      </p:pic>
      <p:pic>
        <p:nvPicPr>
          <p:cNvPr id="2052" name="Picture 4" descr="http://www.ciclosfera.com/imagenes/noticias/bici_inter.jpg"/>
          <p:cNvPicPr>
            <a:picLocks noChangeAspect="1" noChangeArrowheads="1"/>
          </p:cNvPicPr>
          <p:nvPr/>
        </p:nvPicPr>
        <p:blipFill>
          <a:blip r:embed="rId3" cstate="print"/>
          <a:srcRect/>
          <a:stretch>
            <a:fillRect/>
          </a:stretch>
        </p:blipFill>
        <p:spPr bwMode="auto">
          <a:xfrm>
            <a:off x="3635375" y="1989138"/>
            <a:ext cx="4943475" cy="38481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strVal val="#ppt_w+.3"/>
                                          </p:val>
                                        </p:tav>
                                        <p:tav tm="100000">
                                          <p:val>
                                            <p:strVal val="#ppt_w"/>
                                          </p:val>
                                        </p:tav>
                                      </p:tavLst>
                                    </p:anim>
                                    <p:anim calcmode="lin" valueType="num">
                                      <p:cBhvr>
                                        <p:cTn id="8" dur="1000" fill="hold"/>
                                        <p:tgtEl>
                                          <p:spTgt spid="2051"/>
                                        </p:tgtEl>
                                        <p:attrNameLst>
                                          <p:attrName>ppt_h</p:attrName>
                                        </p:attrNameLst>
                                      </p:cBhvr>
                                      <p:tavLst>
                                        <p:tav tm="0">
                                          <p:val>
                                            <p:strVal val="#ppt_h"/>
                                          </p:val>
                                        </p:tav>
                                        <p:tav tm="100000">
                                          <p:val>
                                            <p:strVal val="#ppt_h"/>
                                          </p:val>
                                        </p:tav>
                                      </p:tavLst>
                                    </p:anim>
                                    <p:animEffect transition="in" filter="fade">
                                      <p:cBhvr>
                                        <p:cTn id="9" dur="10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1000" fill="hold"/>
                                        <p:tgtEl>
                                          <p:spTgt spid="2052"/>
                                        </p:tgtEl>
                                        <p:attrNameLst>
                                          <p:attrName>ppt_w</p:attrName>
                                        </p:attrNameLst>
                                      </p:cBhvr>
                                      <p:tavLst>
                                        <p:tav tm="0">
                                          <p:val>
                                            <p:strVal val="#ppt_w+.3"/>
                                          </p:val>
                                        </p:tav>
                                        <p:tav tm="100000">
                                          <p:val>
                                            <p:strVal val="#ppt_w"/>
                                          </p:val>
                                        </p:tav>
                                      </p:tavLst>
                                    </p:anim>
                                    <p:anim calcmode="lin" valueType="num">
                                      <p:cBhvr>
                                        <p:cTn id="15" dur="1000" fill="hold"/>
                                        <p:tgtEl>
                                          <p:spTgt spid="2052"/>
                                        </p:tgtEl>
                                        <p:attrNameLst>
                                          <p:attrName>ppt_h</p:attrName>
                                        </p:attrNameLst>
                                      </p:cBhvr>
                                      <p:tavLst>
                                        <p:tav tm="0">
                                          <p:val>
                                            <p:strVal val="#ppt_h"/>
                                          </p:val>
                                        </p:tav>
                                        <p:tav tm="100000">
                                          <p:val>
                                            <p:strVal val="#ppt_h"/>
                                          </p:val>
                                        </p:tav>
                                      </p:tavLst>
                                    </p:anim>
                                    <p:animEffect transition="in" filter="fade">
                                      <p:cBhvr>
                                        <p:cTn id="16"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s-MX" smtClean="0"/>
              <a:t>Cortejo</a:t>
            </a:r>
            <a:endParaRPr lang="es-ES" smtClean="0"/>
          </a:p>
        </p:txBody>
      </p:sp>
      <p:sp>
        <p:nvSpPr>
          <p:cNvPr id="3" name="Content Placeholder 2"/>
          <p:cNvSpPr>
            <a:spLocks noGrp="1"/>
          </p:cNvSpPr>
          <p:nvPr>
            <p:ph sz="half" idx="1"/>
          </p:nvPr>
        </p:nvSpPr>
        <p:spPr>
          <a:xfrm>
            <a:off x="468313" y="1268413"/>
            <a:ext cx="8002587" cy="2765425"/>
          </a:xfrm>
        </p:spPr>
        <p:txBody>
          <a:bodyPr rtlCol="0">
            <a:normAutofit/>
          </a:bodyPr>
          <a:lstStyle/>
          <a:p>
            <a:pPr fontAlgn="auto">
              <a:spcAft>
                <a:spcPts val="0"/>
              </a:spcAft>
              <a:buFont typeface="Arial" pitchFamily="34" charset="0"/>
              <a:buChar char="•"/>
              <a:defRPr/>
            </a:pPr>
            <a:r>
              <a:rPr lang="es-MX" dirty="0" smtClean="0"/>
              <a:t>Los esfuerzos que se llevan a cabo para tener intimidad entre los seres humanos se ejemplifican en el cortejo, estilo estadounidense. </a:t>
            </a:r>
          </a:p>
          <a:p>
            <a:pPr fontAlgn="auto">
              <a:spcAft>
                <a:spcPts val="0"/>
              </a:spcAft>
              <a:buFont typeface="Arial" pitchFamily="34" charset="0"/>
              <a:buChar char="•"/>
              <a:defRPr/>
            </a:pPr>
            <a:r>
              <a:rPr lang="es-MX" dirty="0" smtClean="0"/>
              <a:t>Este consiste en asegurar la aceptación y evitar la miseria del rechazo. El enamorado presenta la mejor parte de su yo, y oculta sus miserias, creando un desarrollo de la relación pero superficialmente.</a:t>
            </a:r>
            <a:endParaRPr lang="es-ES" dirty="0" smtClean="0"/>
          </a:p>
        </p:txBody>
      </p:sp>
      <p:pic>
        <p:nvPicPr>
          <p:cNvPr id="3076" name="Picture 6" descr="http://l2.yimg.com/bt/api/res/1.2/xF_EQAOSmLbfGmwPd6nnVA--/YXBwaWQ9eW5ld3M7Y2g9NDA4O2NyPTE7Y3c9ODM2O2R4PTA7ZHk9MDtmaT11bGNyb3A7aD0zMDg7cT04NTt3PTYzMA--/http:/l.yimg.com/os/241/2013/02/15/carroamor-jpg_201514.jpg"/>
          <p:cNvPicPr>
            <a:picLocks noChangeAspect="1" noChangeArrowheads="1"/>
          </p:cNvPicPr>
          <p:nvPr/>
        </p:nvPicPr>
        <p:blipFill>
          <a:blip r:embed="rId2" cstate="print"/>
          <a:srcRect/>
          <a:stretch>
            <a:fillRect/>
          </a:stretch>
        </p:blipFill>
        <p:spPr bwMode="auto">
          <a:xfrm>
            <a:off x="2700338" y="4076700"/>
            <a:ext cx="5705475" cy="278130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style.rotation</p:attrName>
                                        </p:attrNameLst>
                                      </p:cBhvr>
                                      <p:tavLst>
                                        <p:tav tm="0">
                                          <p:val>
                                            <p:fltVal val="720"/>
                                          </p:val>
                                        </p:tav>
                                        <p:tav tm="100000">
                                          <p:val>
                                            <p:fltVal val="0"/>
                                          </p:val>
                                        </p:tav>
                                      </p:tavLst>
                                    </p:anim>
                                    <p:anim calcmode="lin" valueType="num">
                                      <p:cBhvr>
                                        <p:cTn id="9" dur="2000" fill="hold"/>
                                        <p:tgtEl>
                                          <p:spTgt spid="3076"/>
                                        </p:tgtEl>
                                        <p:attrNameLst>
                                          <p:attrName>ppt_h</p:attrName>
                                        </p:attrNameLst>
                                      </p:cBhvr>
                                      <p:tavLst>
                                        <p:tav tm="0">
                                          <p:val>
                                            <p:fltVal val="0"/>
                                          </p:val>
                                        </p:tav>
                                        <p:tav tm="100000">
                                          <p:val>
                                            <p:strVal val="#ppt_h"/>
                                          </p:val>
                                        </p:tav>
                                      </p:tavLst>
                                    </p:anim>
                                    <p:anim calcmode="lin" valueType="num">
                                      <p:cBhvr>
                                        <p:cTn id="10" dur="2000" fill="hold"/>
                                        <p:tgtEl>
                                          <p:spTgt spid="307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20688"/>
            <a:ext cx="7467600" cy="5853264"/>
          </a:xfrm>
        </p:spPr>
        <p:txBody>
          <a:bodyPr/>
          <a:lstStyle/>
          <a:p>
            <a:r>
              <a:rPr lang="es-MX" dirty="0" smtClean="0"/>
              <a:t>Intimar es introducirse en el afecto o ánimo de alguien o estrechar la amistad (RAE), y algo íntimo, se asocia a lo más interno de cada quien.</a:t>
            </a:r>
          </a:p>
          <a:p>
            <a:endParaRPr lang="es-MX" dirty="0"/>
          </a:p>
        </p:txBody>
      </p:sp>
      <p:pic>
        <p:nvPicPr>
          <p:cNvPr id="1026" name="Picture 2" descr="http://f6.mb-content.com/pictures/543/73/1/1173543_SOSHNFLAIPTKLGQ.jpg"/>
          <p:cNvPicPr>
            <a:picLocks noChangeAspect="1" noChangeArrowheads="1"/>
          </p:cNvPicPr>
          <p:nvPr/>
        </p:nvPicPr>
        <p:blipFill>
          <a:blip r:embed="rId2" cstate="print"/>
          <a:srcRect/>
          <a:stretch>
            <a:fillRect/>
          </a:stretch>
        </p:blipFill>
        <p:spPr bwMode="auto">
          <a:xfrm>
            <a:off x="2195736" y="2420888"/>
            <a:ext cx="4476750" cy="3228975"/>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es-MX" dirty="0" smtClean="0"/>
              <a:t>Las personas que aplican el cortejo, luego de un tiempo de presentar solo lo bueno de ellos mismos, comienzan a crear un miedo que se da por que su cónyuge descubra que no es perfección y comienza a crear a personas ficticias. </a:t>
            </a:r>
          </a:p>
          <a:p>
            <a:pPr fontAlgn="auto">
              <a:spcAft>
                <a:spcPts val="0"/>
              </a:spcAft>
              <a:buFont typeface="Arial" pitchFamily="34" charset="0"/>
              <a:buNone/>
              <a:defRPr/>
            </a:pPr>
            <a:r>
              <a:rPr lang="es-MX" dirty="0" smtClean="0"/>
              <a:t>Sin embargo en la actualidad muchos jóvenes no aplican el cortejo tradicional, ya que lo consideran fuera de lugar ya que lo que ellos buscan solo se basa en una intimidad sexual casual. Esto significa que las personas solo se acercan físicamente.</a:t>
            </a:r>
            <a:endParaRPr lang="es-ES" dirty="0" smtClean="0"/>
          </a:p>
        </p:txBody>
      </p:sp>
      <p:pic>
        <p:nvPicPr>
          <p:cNvPr id="4099" name="Picture 2" descr="http://t2.gstatic.com/images?q=tbn:ANd9GcSYzI_dVAm4tzv3ATygbcl15PGNWoow6v1z3zGtKpWNJuflrvnkHQR4Bcc6bw"/>
          <p:cNvPicPr>
            <a:picLocks noChangeAspect="1" noChangeArrowheads="1"/>
          </p:cNvPicPr>
          <p:nvPr/>
        </p:nvPicPr>
        <p:blipFill>
          <a:blip r:embed="rId2" cstate="print"/>
          <a:srcRect/>
          <a:stretch>
            <a:fillRect/>
          </a:stretch>
        </p:blipFill>
        <p:spPr bwMode="auto">
          <a:xfrm>
            <a:off x="5903913" y="620688"/>
            <a:ext cx="3240087" cy="511175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09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099"/>
                                        </p:tgtEl>
                                        <p:attrNameLst>
                                          <p:attrName>ppt_y</p:attrName>
                                        </p:attrNameLst>
                                      </p:cBhvr>
                                      <p:tavLst>
                                        <p:tav tm="0">
                                          <p:val>
                                            <p:strVal val="#ppt_y"/>
                                          </p:val>
                                        </p:tav>
                                        <p:tav tm="100000">
                                          <p:val>
                                            <p:strVal val="#ppt_y"/>
                                          </p:val>
                                        </p:tav>
                                      </p:tavLst>
                                    </p:anim>
                                    <p:animEffect transition="in" filter="fade">
                                      <p:cBhvr>
                                        <p:cTn id="10"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76250"/>
            <a:ext cx="4978400" cy="5905500"/>
          </a:xfrm>
        </p:spPr>
        <p:txBody>
          <a:bodyPr rtlCol="0">
            <a:normAutofit fontScale="85000" lnSpcReduction="20000"/>
          </a:bodyPr>
          <a:lstStyle/>
          <a:p>
            <a:pPr fontAlgn="auto">
              <a:spcAft>
                <a:spcPts val="0"/>
              </a:spcAft>
              <a:buFont typeface="Arial" pitchFamily="34" charset="0"/>
              <a:buChar char="•"/>
              <a:defRPr/>
            </a:pPr>
            <a:r>
              <a:rPr lang="es-MX" sz="3600" dirty="0" smtClean="0"/>
              <a:t>Muchas parejas piensan que han logrado una intimidad por el hecho de que hacen cosas en conjunto, sin embargo esto no significa que compartan sentimientos verdaderos. Lo que se logra es un alivio temporal de los sentimientos de soledad y depresión comunes en la adolescencia.</a:t>
            </a:r>
          </a:p>
          <a:p>
            <a:pPr fontAlgn="auto">
              <a:spcAft>
                <a:spcPts val="0"/>
              </a:spcAft>
              <a:buFont typeface="Arial" pitchFamily="34" charset="0"/>
              <a:buChar char="•"/>
              <a:defRPr/>
            </a:pPr>
            <a:r>
              <a:rPr lang="es-MX" sz="3600" dirty="0" smtClean="0"/>
              <a:t>Solo existe atracción sexual y cercanía física. </a:t>
            </a:r>
            <a:endParaRPr lang="es-ES" sz="3600" dirty="0" smtClean="0"/>
          </a:p>
        </p:txBody>
      </p:sp>
      <p:pic>
        <p:nvPicPr>
          <p:cNvPr id="5123" name="Picture 2" descr="http://2.bp.blogspot.com/_e76jGPwGaEc/S_8eKZqL3yI/AAAAAAAACu8/TlJKQHWnxZ8/s1600/adolescente+confusa.jpg"/>
          <p:cNvPicPr>
            <a:picLocks noChangeAspect="1" noChangeArrowheads="1"/>
          </p:cNvPicPr>
          <p:nvPr/>
        </p:nvPicPr>
        <p:blipFill>
          <a:blip r:embed="rId2" cstate="print"/>
          <a:srcRect/>
          <a:stretch>
            <a:fillRect/>
          </a:stretch>
        </p:blipFill>
        <p:spPr bwMode="auto">
          <a:xfrm>
            <a:off x="5508625" y="476250"/>
            <a:ext cx="2590800" cy="2943225"/>
          </a:xfrm>
          <a:prstGeom prst="rect">
            <a:avLst/>
          </a:prstGeom>
          <a:noFill/>
          <a:ln w="9525">
            <a:noFill/>
            <a:miter lim="800000"/>
            <a:headEnd/>
            <a:tailEnd/>
          </a:ln>
        </p:spPr>
      </p:pic>
      <p:pic>
        <p:nvPicPr>
          <p:cNvPr id="5124" name="Picture 4" descr="http://www.seduquere.com/sgcArchivos/aprendaa/encontrarpareja/soysolterodivorciado/laaventurasexual/intimidad-sexual-1.gif"/>
          <p:cNvPicPr>
            <a:picLocks noChangeAspect="1" noChangeArrowheads="1"/>
          </p:cNvPicPr>
          <p:nvPr/>
        </p:nvPicPr>
        <p:blipFill>
          <a:blip r:embed="rId3" cstate="print"/>
          <a:srcRect/>
          <a:stretch>
            <a:fillRect/>
          </a:stretch>
        </p:blipFill>
        <p:spPr bwMode="auto">
          <a:xfrm>
            <a:off x="5334000" y="4005263"/>
            <a:ext cx="3810000" cy="2524125"/>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Horizont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diamond(in)">
                                      <p:cBhvr>
                                        <p:cTn id="12"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476250"/>
            <a:ext cx="8229600" cy="3816350"/>
          </a:xfrm>
        </p:spPr>
        <p:txBody>
          <a:bodyPr rtlCol="0">
            <a:normAutofit/>
          </a:bodyPr>
          <a:lstStyle/>
          <a:p>
            <a:pPr fontAlgn="auto">
              <a:spcAft>
                <a:spcPts val="0"/>
              </a:spcAft>
              <a:buFont typeface="Arial" pitchFamily="34" charset="0"/>
              <a:buNone/>
              <a:defRPr/>
            </a:pPr>
            <a:r>
              <a:rPr lang="es-MX" dirty="0" smtClean="0"/>
              <a:t>Para sustituir el cortejo tradicional, existe el llamado “sistema de acoplamiento” que podría definirse como: </a:t>
            </a:r>
          </a:p>
          <a:p>
            <a:pPr fontAlgn="auto">
              <a:spcAft>
                <a:spcPts val="0"/>
              </a:spcAft>
              <a:buFont typeface="Arial" pitchFamily="34" charset="0"/>
              <a:buChar char="•"/>
              <a:defRPr/>
            </a:pPr>
            <a:r>
              <a:rPr lang="es-MX" dirty="0" smtClean="0"/>
              <a:t>Tener franqueza y honestidad en la relación.</a:t>
            </a:r>
          </a:p>
          <a:p>
            <a:pPr fontAlgn="auto">
              <a:spcAft>
                <a:spcPts val="0"/>
              </a:spcAft>
              <a:buFont typeface="Arial" pitchFamily="34" charset="0"/>
              <a:buChar char="•"/>
              <a:defRPr/>
            </a:pPr>
            <a:r>
              <a:rPr lang="es-MX" dirty="0" smtClean="0"/>
              <a:t>Hablar sobre temores y dudas propias.</a:t>
            </a:r>
          </a:p>
          <a:p>
            <a:pPr fontAlgn="auto">
              <a:spcAft>
                <a:spcPts val="0"/>
              </a:spcAft>
              <a:buFont typeface="Arial" pitchFamily="34" charset="0"/>
              <a:buNone/>
              <a:defRPr/>
            </a:pPr>
            <a:r>
              <a:rPr lang="es-MX" dirty="0" smtClean="0"/>
              <a:t>Con este sistema se desarrolla y demuestra responsabilidad hacia el otro, mientras no se viole la confianza y la integridad personal del otro. De esta forma se establece una intimidad factible.</a:t>
            </a:r>
          </a:p>
        </p:txBody>
      </p:sp>
      <p:pic>
        <p:nvPicPr>
          <p:cNvPr id="6147" name="Picture 2" descr="http://superacionpersonal.mx/wp-content/uploads/2011/07/1592_420da392a4.jpg"/>
          <p:cNvPicPr>
            <a:picLocks noChangeAspect="1" noChangeArrowheads="1"/>
          </p:cNvPicPr>
          <p:nvPr/>
        </p:nvPicPr>
        <p:blipFill>
          <a:blip r:embed="rId2" cstate="print"/>
          <a:srcRect/>
          <a:stretch>
            <a:fillRect/>
          </a:stretch>
        </p:blipFill>
        <p:spPr bwMode="auto">
          <a:xfrm>
            <a:off x="3995738" y="4000500"/>
            <a:ext cx="4762500" cy="2857500"/>
          </a:xfrm>
          <a:prstGeom prst="rect">
            <a:avLst/>
          </a:prstGeom>
          <a:noFill/>
          <a:ln w="9525">
            <a:noFill/>
            <a:miter lim="800000"/>
            <a:headEnd/>
            <a:tailEnd/>
          </a:ln>
        </p:spPr>
      </p:pic>
      <p:pic>
        <p:nvPicPr>
          <p:cNvPr id="6148" name="Picture 4" descr="http://www.mujeres-tv.com/wp-content/uploads/2011/02/pareja-ideal.jpg"/>
          <p:cNvPicPr>
            <a:picLocks noChangeAspect="1" noChangeArrowheads="1"/>
          </p:cNvPicPr>
          <p:nvPr/>
        </p:nvPicPr>
        <p:blipFill>
          <a:blip r:embed="rId3" cstate="print"/>
          <a:srcRect/>
          <a:stretch>
            <a:fillRect/>
          </a:stretch>
        </p:blipFill>
        <p:spPr bwMode="auto">
          <a:xfrm>
            <a:off x="0" y="3789363"/>
            <a:ext cx="4664075" cy="3068637"/>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heckerboard(across)">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p:cTn id="12" dur="500" decel="50000" fill="hold">
                                          <p:stCondLst>
                                            <p:cond delay="0"/>
                                          </p:stCondLst>
                                        </p:cTn>
                                        <p:tgtEl>
                                          <p:spTgt spid="614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614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6147"/>
                                        </p:tgtEl>
                                        <p:attrNameLst>
                                          <p:attrName>ppt_w</p:attrName>
                                        </p:attrNameLst>
                                      </p:cBhvr>
                                      <p:tavLst>
                                        <p:tav tm="0">
                                          <p:val>
                                            <p:strVal val="#ppt_w*.05"/>
                                          </p:val>
                                        </p:tav>
                                        <p:tav tm="100000">
                                          <p:val>
                                            <p:strVal val="#ppt_w"/>
                                          </p:val>
                                        </p:tav>
                                      </p:tavLst>
                                    </p:anim>
                                    <p:anim calcmode="lin" valueType="num">
                                      <p:cBhvr>
                                        <p:cTn id="15" dur="1000" fill="hold"/>
                                        <p:tgtEl>
                                          <p:spTgt spid="614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614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614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614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MX" dirty="0" smtClean="0"/>
              <a:t>Algunos aspectos del  amor y el sexo</a:t>
            </a:r>
            <a:endParaRPr lang="es-MX" dirty="0"/>
          </a:p>
        </p:txBody>
      </p:sp>
      <p:sp>
        <p:nvSpPr>
          <p:cNvPr id="7" name="6 Marcador de texto"/>
          <p:cNvSpPr>
            <a:spLocks noGrp="1"/>
          </p:cNvSpPr>
          <p:nvPr>
            <p:ph type="body" idx="1"/>
          </p:nvPr>
        </p:nvSpPr>
        <p:spPr/>
        <p:txBody>
          <a:bodyPr/>
          <a:lstStyle/>
          <a:p>
            <a:endParaRPr lang="es-MX"/>
          </a:p>
        </p:txBody>
      </p:sp>
    </p:spTree>
  </p:cSld>
  <p:clrMapOvr>
    <a:masterClrMapping/>
  </p:clrMapOvr>
  <p:transition>
    <p:spli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MX" dirty="0" smtClean="0"/>
              <a:t>El condicionamiento cultural</a:t>
            </a:r>
            <a:endParaRPr lang="es-MX" dirty="0"/>
          </a:p>
        </p:txBody>
      </p:sp>
      <p:sp>
        <p:nvSpPr>
          <p:cNvPr id="7" name="6 Marcador de contenido"/>
          <p:cNvSpPr>
            <a:spLocks noGrp="1"/>
          </p:cNvSpPr>
          <p:nvPr>
            <p:ph sz="quarter" idx="1"/>
          </p:nvPr>
        </p:nvSpPr>
        <p:spPr/>
        <p:txBody>
          <a:bodyPr/>
          <a:lstStyle/>
          <a:p>
            <a:r>
              <a:rPr lang="es-MX" dirty="0" smtClean="0"/>
              <a:t>El condicionamiento cultural a menudo hace muy difícil, para muchas  personas, y en especial los hombres  penetrar en una relación amorosa, intima lo que incluye el aspecto sexual, con otros semejantes</a:t>
            </a:r>
            <a:endParaRPr lang="es-MX" dirty="0"/>
          </a:p>
        </p:txBody>
      </p:sp>
      <p:pic>
        <p:nvPicPr>
          <p:cNvPr id="3074" name="Picture 2" descr="http://1.bp.blogspot.com/-1LyHL52SXUg/ThKwCOdGNKI/AAAAAAAAACQ/F6V2_YKuV54/s1600/fami+y+esc.jpg"/>
          <p:cNvPicPr>
            <a:picLocks noChangeAspect="1" noChangeArrowheads="1"/>
          </p:cNvPicPr>
          <p:nvPr/>
        </p:nvPicPr>
        <p:blipFill>
          <a:blip r:embed="rId2" cstate="print"/>
          <a:srcRect/>
          <a:stretch>
            <a:fillRect/>
          </a:stretch>
        </p:blipFill>
        <p:spPr bwMode="auto">
          <a:xfrm>
            <a:off x="2843808" y="3861048"/>
            <a:ext cx="2781300" cy="2562226"/>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1.bp.blogspot.com/_cseVlPCkLNM/TRpahwQlygI/AAAAAAAAAEU/YfaWgjiX35E/s320/caricias%252B2%255B1%255D.JPG"/>
          <p:cNvPicPr>
            <a:picLocks noChangeAspect="1" noChangeArrowheads="1"/>
          </p:cNvPicPr>
          <p:nvPr/>
        </p:nvPicPr>
        <p:blipFill>
          <a:blip r:embed="rId2" cstate="print"/>
          <a:srcRect/>
          <a:stretch>
            <a:fillRect/>
          </a:stretch>
        </p:blipFill>
        <p:spPr bwMode="auto">
          <a:xfrm>
            <a:off x="0" y="4077072"/>
            <a:ext cx="2663958" cy="1997969"/>
          </a:xfrm>
          <a:prstGeom prst="rect">
            <a:avLst/>
          </a:prstGeom>
          <a:noFill/>
        </p:spPr>
      </p:pic>
      <p:sp>
        <p:nvSpPr>
          <p:cNvPr id="2" name="1 Título"/>
          <p:cNvSpPr>
            <a:spLocks noGrp="1"/>
          </p:cNvSpPr>
          <p:nvPr>
            <p:ph type="title"/>
          </p:nvPr>
        </p:nvSpPr>
        <p:spPr/>
        <p:txBody>
          <a:bodyPr/>
          <a:lstStyle/>
          <a:p>
            <a:r>
              <a:rPr lang="es-MX" dirty="0" smtClean="0"/>
              <a:t>El tocamiento</a:t>
            </a:r>
            <a:endParaRPr lang="es-MX" dirty="0"/>
          </a:p>
        </p:txBody>
      </p:sp>
      <p:sp>
        <p:nvSpPr>
          <p:cNvPr id="3" name="2 Marcador de contenido"/>
          <p:cNvSpPr>
            <a:spLocks noGrp="1"/>
          </p:cNvSpPr>
          <p:nvPr>
            <p:ph sz="quarter" idx="1"/>
          </p:nvPr>
        </p:nvSpPr>
        <p:spPr/>
        <p:txBody>
          <a:bodyPr/>
          <a:lstStyle/>
          <a:p>
            <a:r>
              <a:rPr lang="es-MX" dirty="0" smtClean="0"/>
              <a:t>El tocamiento es de importancia vital en las relaciones humanas aunque de manera típica se le considera un medio para un fin(la intimidad sexual)</a:t>
            </a:r>
            <a:endParaRPr lang="es-MX" dirty="0"/>
          </a:p>
        </p:txBody>
      </p:sp>
      <p:pic>
        <p:nvPicPr>
          <p:cNvPr id="2050" name="Picture 2" descr="http://4.bp.blogspot.com/-2bUWN4gaRr8/Tef3JiqGXvI/AAAAAAAAAW0/bKG-j-9nHF0/s1600/324965822.jpg"/>
          <p:cNvPicPr>
            <a:picLocks noChangeAspect="1" noChangeArrowheads="1"/>
          </p:cNvPicPr>
          <p:nvPr/>
        </p:nvPicPr>
        <p:blipFill>
          <a:blip r:embed="rId3" cstate="print"/>
          <a:srcRect/>
          <a:stretch>
            <a:fillRect/>
          </a:stretch>
        </p:blipFill>
        <p:spPr bwMode="auto">
          <a:xfrm>
            <a:off x="6505575" y="3284984"/>
            <a:ext cx="2638425" cy="3048001"/>
          </a:xfrm>
          <a:prstGeom prst="rect">
            <a:avLst/>
          </a:prstGeom>
          <a:noFill/>
        </p:spPr>
      </p:pic>
      <p:pic>
        <p:nvPicPr>
          <p:cNvPr id="2052" name="Picture 4" descr="http://1.bp.blogspot.com/-17u1leqlWNM/ULIBYCZxZdI/AAAAAAAASY0/Q8Nm5N5_crQ/s1600/caricia-espalda.jpg"/>
          <p:cNvPicPr>
            <a:picLocks noChangeAspect="1" noChangeArrowheads="1"/>
          </p:cNvPicPr>
          <p:nvPr/>
        </p:nvPicPr>
        <p:blipFill>
          <a:blip r:embed="rId4" cstate="print"/>
          <a:srcRect/>
          <a:stretch>
            <a:fillRect/>
          </a:stretch>
        </p:blipFill>
        <p:spPr bwMode="auto">
          <a:xfrm>
            <a:off x="4427984" y="4111724"/>
            <a:ext cx="2746276" cy="2746276"/>
          </a:xfrm>
          <a:prstGeom prst="rect">
            <a:avLst/>
          </a:prstGeom>
          <a:noFill/>
        </p:spPr>
      </p:pic>
      <p:pic>
        <p:nvPicPr>
          <p:cNvPr id="2054" name="Picture 6" descr="http://3.bp.blogspot.com/-UjW90p1NPuw/Tuto4__MGNI/AAAAAAAAIs8/ouyDPrdon2U/s400/pareja1.jpg"/>
          <p:cNvPicPr>
            <a:picLocks noChangeAspect="1" noChangeArrowheads="1"/>
          </p:cNvPicPr>
          <p:nvPr/>
        </p:nvPicPr>
        <p:blipFill>
          <a:blip r:embed="rId5" cstate="print"/>
          <a:srcRect/>
          <a:stretch>
            <a:fillRect/>
          </a:stretch>
        </p:blipFill>
        <p:spPr bwMode="auto">
          <a:xfrm>
            <a:off x="1763688" y="3933056"/>
            <a:ext cx="2681831" cy="2708920"/>
          </a:xfrm>
          <a:prstGeom prst="rect">
            <a:avLst/>
          </a:prstGeom>
          <a:noFill/>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checkerboard(across)">
                                      <p:cBhvr>
                                        <p:cTn id="7" dur="500"/>
                                        <p:tgtEl>
                                          <p:spTgt spid="20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linds(horizontal)">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diamond(in)">
                                      <p:cBhvr>
                                        <p:cTn id="17" dur="20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ox(in)">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ublic\Pictures\love &amp;\url.jpg"/>
          <p:cNvPicPr>
            <a:picLocks noChangeAspect="1" noChangeArrowheads="1"/>
          </p:cNvPicPr>
          <p:nvPr/>
        </p:nvPicPr>
        <p:blipFill>
          <a:blip r:embed="rId2" cstate="print"/>
          <a:srcRect/>
          <a:stretch>
            <a:fillRect/>
          </a:stretch>
        </p:blipFill>
        <p:spPr bwMode="auto">
          <a:xfrm>
            <a:off x="5580112" y="1268760"/>
            <a:ext cx="3563888" cy="5589240"/>
          </a:xfrm>
          <a:prstGeom prst="rect">
            <a:avLst/>
          </a:prstGeom>
          <a:noFill/>
        </p:spPr>
      </p:pic>
      <p:pic>
        <p:nvPicPr>
          <p:cNvPr id="1027" name="Picture 3" descr="C:\Users\Public\Pictures\love &amp;\525225_453546751383641_1538222144_n.jpg"/>
          <p:cNvPicPr>
            <a:picLocks noChangeAspect="1" noChangeArrowheads="1"/>
          </p:cNvPicPr>
          <p:nvPr/>
        </p:nvPicPr>
        <p:blipFill>
          <a:blip r:embed="rId3" cstate="print"/>
          <a:srcRect/>
          <a:stretch>
            <a:fillRect/>
          </a:stretch>
        </p:blipFill>
        <p:spPr bwMode="auto">
          <a:xfrm>
            <a:off x="2699792" y="1268760"/>
            <a:ext cx="3741588" cy="5589240"/>
          </a:xfrm>
          <a:prstGeom prst="rect">
            <a:avLst/>
          </a:prstGeom>
          <a:noFill/>
        </p:spPr>
      </p:pic>
      <p:pic>
        <p:nvPicPr>
          <p:cNvPr id="1029" name="Picture 5" descr="C:\Users\Public\Pictures\love &amp;\pasion.jpg"/>
          <p:cNvPicPr>
            <a:picLocks noChangeAspect="1" noChangeArrowheads="1"/>
          </p:cNvPicPr>
          <p:nvPr/>
        </p:nvPicPr>
        <p:blipFill>
          <a:blip r:embed="rId4" cstate="print"/>
          <a:srcRect/>
          <a:stretch>
            <a:fillRect/>
          </a:stretch>
        </p:blipFill>
        <p:spPr bwMode="auto">
          <a:xfrm>
            <a:off x="1" y="1274093"/>
            <a:ext cx="3563888" cy="5583907"/>
          </a:xfrm>
          <a:prstGeom prst="rect">
            <a:avLst/>
          </a:prstGeom>
          <a:noFill/>
        </p:spPr>
      </p:pic>
      <p:sp>
        <p:nvSpPr>
          <p:cNvPr id="2" name="1 Título"/>
          <p:cNvSpPr>
            <a:spLocks noGrp="1"/>
          </p:cNvSpPr>
          <p:nvPr>
            <p:ph type="title"/>
          </p:nvPr>
        </p:nvSpPr>
        <p:spPr/>
        <p:txBody>
          <a:bodyPr/>
          <a:lstStyle/>
          <a:p>
            <a:r>
              <a:rPr lang="es-MX" dirty="0" smtClean="0"/>
              <a:t>El Buen sexo</a:t>
            </a:r>
            <a:endParaRPr lang="es-MX" dirty="0"/>
          </a:p>
        </p:txBody>
      </p:sp>
      <p:sp>
        <p:nvSpPr>
          <p:cNvPr id="3" name="2 Marcador de contenido"/>
          <p:cNvSpPr>
            <a:spLocks noGrp="1"/>
          </p:cNvSpPr>
          <p:nvPr>
            <p:ph sz="quarter" idx="1"/>
          </p:nvPr>
        </p:nvSpPr>
        <p:spPr>
          <a:xfrm>
            <a:off x="1259632" y="3284984"/>
            <a:ext cx="7467600" cy="4873752"/>
          </a:xfrm>
        </p:spPr>
        <p:txBody>
          <a:bodyPr/>
          <a:lstStyle/>
          <a:p>
            <a:r>
              <a:rPr lang="es-MX" dirty="0" smtClean="0">
                <a:solidFill>
                  <a:schemeClr val="bg1"/>
                </a:solidFill>
              </a:rPr>
              <a:t>El buen sexo significa algo mas que el numero de orgasmos y la calidad de los mismos la frecuencia del coito , las posiciones ensayadas o las técnicas empleadas </a:t>
            </a:r>
            <a:endParaRPr lang="es-MX" dirty="0">
              <a:solidFill>
                <a:schemeClr val="bg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inHorizont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580">
                                          <p:stCondLst>
                                            <p:cond delay="0"/>
                                          </p:stCondLst>
                                        </p:cTn>
                                        <p:tgtEl>
                                          <p:spTgt spid="1027"/>
                                        </p:tgtEl>
                                      </p:cBhvr>
                                    </p:animEffect>
                                    <p:anim calcmode="lin" valueType="num">
                                      <p:cBhvr>
                                        <p:cTn id="13"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7"/>
                                        </p:tgtEl>
                                      </p:cBhvr>
                                      <p:to x="100000" y="60000"/>
                                    </p:animScale>
                                    <p:animScale>
                                      <p:cBhvr>
                                        <p:cTn id="19" dur="166" decel="50000">
                                          <p:stCondLst>
                                            <p:cond delay="676"/>
                                          </p:stCondLst>
                                        </p:cTn>
                                        <p:tgtEl>
                                          <p:spTgt spid="1027"/>
                                        </p:tgtEl>
                                      </p:cBhvr>
                                      <p:to x="100000" y="100000"/>
                                    </p:animScale>
                                    <p:animScale>
                                      <p:cBhvr>
                                        <p:cTn id="20" dur="26">
                                          <p:stCondLst>
                                            <p:cond delay="1312"/>
                                          </p:stCondLst>
                                        </p:cTn>
                                        <p:tgtEl>
                                          <p:spTgt spid="1027"/>
                                        </p:tgtEl>
                                      </p:cBhvr>
                                      <p:to x="100000" y="80000"/>
                                    </p:animScale>
                                    <p:animScale>
                                      <p:cBhvr>
                                        <p:cTn id="21" dur="166" decel="50000">
                                          <p:stCondLst>
                                            <p:cond delay="1338"/>
                                          </p:stCondLst>
                                        </p:cTn>
                                        <p:tgtEl>
                                          <p:spTgt spid="1027"/>
                                        </p:tgtEl>
                                      </p:cBhvr>
                                      <p:to x="100000" y="100000"/>
                                    </p:animScale>
                                    <p:animScale>
                                      <p:cBhvr>
                                        <p:cTn id="22" dur="26">
                                          <p:stCondLst>
                                            <p:cond delay="1642"/>
                                          </p:stCondLst>
                                        </p:cTn>
                                        <p:tgtEl>
                                          <p:spTgt spid="1027"/>
                                        </p:tgtEl>
                                      </p:cBhvr>
                                      <p:to x="100000" y="90000"/>
                                    </p:animScale>
                                    <p:animScale>
                                      <p:cBhvr>
                                        <p:cTn id="23" dur="166" decel="50000">
                                          <p:stCondLst>
                                            <p:cond delay="1668"/>
                                          </p:stCondLst>
                                        </p:cTn>
                                        <p:tgtEl>
                                          <p:spTgt spid="1027"/>
                                        </p:tgtEl>
                                      </p:cBhvr>
                                      <p:to x="100000" y="100000"/>
                                    </p:animScale>
                                    <p:animScale>
                                      <p:cBhvr>
                                        <p:cTn id="24" dur="26">
                                          <p:stCondLst>
                                            <p:cond delay="1808"/>
                                          </p:stCondLst>
                                        </p:cTn>
                                        <p:tgtEl>
                                          <p:spTgt spid="1027"/>
                                        </p:tgtEl>
                                      </p:cBhvr>
                                      <p:to x="100000" y="95000"/>
                                    </p:animScale>
                                    <p:animScale>
                                      <p:cBhvr>
                                        <p:cTn id="25" dur="166" decel="50000">
                                          <p:stCondLst>
                                            <p:cond delay="1834"/>
                                          </p:stCondLst>
                                        </p:cTn>
                                        <p:tgtEl>
                                          <p:spTgt spid="102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p:cTn id="30"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33" dur="1000" fill="hold"/>
                                        <p:tgtEl>
                                          <p:spTgt spid="102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calcmode="lin" valueType="num">
                                      <p:cBhvr additive="base">
                                        <p:cTn id="4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endParaRPr lang="es-MX"/>
          </a:p>
        </p:txBody>
      </p:sp>
      <p:pic>
        <p:nvPicPr>
          <p:cNvPr id="55298" name="Picture 2" descr="http://memegenerador.com/media/created/olysb4.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20688"/>
            <a:ext cx="7467600" cy="5853264"/>
          </a:xfrm>
        </p:spPr>
        <p:txBody>
          <a:bodyPr/>
          <a:lstStyle/>
          <a:p>
            <a:r>
              <a:rPr lang="es-MX" dirty="0" smtClean="0"/>
              <a:t>La intimidad no es solo “ el estar juntos”. Se puede estar con otra persona en el sentido de cercanía corporal, pero vivir muy alejados en los aspectos mental y emocional.</a:t>
            </a:r>
          </a:p>
          <a:p>
            <a:endParaRPr lang="es-MX" dirty="0"/>
          </a:p>
        </p:txBody>
      </p:sp>
      <p:pic>
        <p:nvPicPr>
          <p:cNvPr id="2052" name="Picture 4" descr="http://saludable.infobae.com/files/2012/10/pareja-pasion.jpg"/>
          <p:cNvPicPr>
            <a:picLocks noChangeAspect="1" noChangeArrowheads="1"/>
          </p:cNvPicPr>
          <p:nvPr/>
        </p:nvPicPr>
        <p:blipFill>
          <a:blip r:embed="rId2" cstate="print"/>
          <a:srcRect/>
          <a:stretch>
            <a:fillRect/>
          </a:stretch>
        </p:blipFill>
        <p:spPr bwMode="auto">
          <a:xfrm>
            <a:off x="1691680" y="2204864"/>
            <a:ext cx="5457825" cy="4010026"/>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Componentes de la intimidad</a:t>
            </a:r>
            <a:endParaRPr lang="es-MX" dirty="0"/>
          </a:p>
        </p:txBody>
      </p:sp>
      <p:sp>
        <p:nvSpPr>
          <p:cNvPr id="3" name="2 Marcador de contenido"/>
          <p:cNvSpPr>
            <a:spLocks noGrp="1"/>
          </p:cNvSpPr>
          <p:nvPr>
            <p:ph sz="quarter" idx="1"/>
          </p:nvPr>
        </p:nvSpPr>
        <p:spPr/>
        <p:txBody>
          <a:bodyPr/>
          <a:lstStyle/>
          <a:p>
            <a:pPr>
              <a:buNone/>
            </a:pPr>
            <a:r>
              <a:rPr lang="es-MX" dirty="0" smtClean="0"/>
              <a:t>Dos requerimientos básicos para la evolución de la intimidad son el tiempo &amp; la </a:t>
            </a:r>
            <a:r>
              <a:rPr lang="es-MX" dirty="0" err="1" smtClean="0"/>
              <a:t>privacia</a:t>
            </a:r>
            <a:r>
              <a:rPr lang="es-MX" dirty="0" smtClean="0"/>
              <a:t>.</a:t>
            </a:r>
          </a:p>
          <a:p>
            <a:pPr>
              <a:buNone/>
            </a:pPr>
            <a:r>
              <a:rPr lang="es-MX" dirty="0" smtClean="0"/>
              <a:t>5 componentes primarios para el desarrollo de la intimidad</a:t>
            </a:r>
          </a:p>
          <a:p>
            <a:r>
              <a:rPr lang="es-MX" dirty="0" smtClean="0"/>
              <a:t>La Selección</a:t>
            </a:r>
          </a:p>
          <a:p>
            <a:r>
              <a:rPr lang="es-MX" dirty="0" smtClean="0"/>
              <a:t>La reciprocidad</a:t>
            </a:r>
          </a:p>
          <a:p>
            <a:r>
              <a:rPr lang="es-MX" dirty="0" smtClean="0"/>
              <a:t>La confiabilidad</a:t>
            </a:r>
          </a:p>
          <a:p>
            <a:r>
              <a:rPr lang="es-MX" dirty="0" smtClean="0"/>
              <a:t>La mutualidad</a:t>
            </a:r>
          </a:p>
          <a:p>
            <a:r>
              <a:rPr lang="es-MX" dirty="0" smtClean="0"/>
              <a:t>El gozo</a:t>
            </a:r>
            <a:endParaRPr lang="es-MX" dirty="0"/>
          </a:p>
        </p:txBody>
      </p:sp>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La Selección</a:t>
            </a:r>
            <a:endParaRPr lang="es-MX" dirty="0"/>
          </a:p>
        </p:txBody>
      </p:sp>
      <p:sp>
        <p:nvSpPr>
          <p:cNvPr id="5" name="4 Marcador de contenido"/>
          <p:cNvSpPr>
            <a:spLocks noGrp="1"/>
          </p:cNvSpPr>
          <p:nvPr>
            <p:ph idx="1"/>
          </p:nvPr>
        </p:nvSpPr>
        <p:spPr/>
        <p:txBody>
          <a:bodyPr/>
          <a:lstStyle/>
          <a:p>
            <a:r>
              <a:rPr lang="es-MX" dirty="0" smtClean="0"/>
              <a:t>Cuando dos personas se encuentran, se gustan y esgrimen accesos y aberturas para establecer una relación mas cercana</a:t>
            </a:r>
            <a:endParaRPr lang="es-MX" dirty="0"/>
          </a:p>
        </p:txBody>
      </p:sp>
      <p:pic>
        <p:nvPicPr>
          <p:cNvPr id="12290" name="Picture 2" descr="http://www.liberal.com.mx/imagenes/mthumb/1258311668pareja.jpg"/>
          <p:cNvPicPr>
            <a:picLocks noChangeAspect="1" noChangeArrowheads="1"/>
          </p:cNvPicPr>
          <p:nvPr/>
        </p:nvPicPr>
        <p:blipFill>
          <a:blip r:embed="rId2" cstate="print"/>
          <a:srcRect/>
          <a:stretch>
            <a:fillRect/>
          </a:stretch>
        </p:blipFill>
        <p:spPr bwMode="auto">
          <a:xfrm rot="20984110">
            <a:off x="414675" y="3334511"/>
            <a:ext cx="2428875"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292" name="Picture 4" descr="http://2.bp.blogspot.com/_E6eHRZ3McTw/TQsQmfpZW8I/AAAAAAAAAgE/fs4TVYGEbD4/s1600/amor-pareja.jpg"/>
          <p:cNvPicPr>
            <a:picLocks noChangeAspect="1" noChangeArrowheads="1"/>
          </p:cNvPicPr>
          <p:nvPr/>
        </p:nvPicPr>
        <p:blipFill>
          <a:blip r:embed="rId3" cstate="print"/>
          <a:srcRect/>
          <a:stretch>
            <a:fillRect/>
          </a:stretch>
        </p:blipFill>
        <p:spPr bwMode="auto">
          <a:xfrm rot="472656">
            <a:off x="3351723" y="3424242"/>
            <a:ext cx="3246859" cy="2381408"/>
          </a:xfrm>
          <a:prstGeom prst="rect">
            <a:avLst/>
          </a:prstGeom>
          <a:ln>
            <a:noFill/>
          </a:ln>
          <a:effectLst>
            <a:outerShdw blurRad="190500" algn="tl" rotWithShape="0">
              <a:srgbClr val="000000">
                <a:alpha val="70000"/>
              </a:srgbClr>
            </a:outerShdw>
          </a:effectLst>
        </p:spPr>
      </p:pic>
      <p:pic>
        <p:nvPicPr>
          <p:cNvPr id="12294" name="Picture 6" descr="http://i13.servimg.com/u/f13/13/95/36/59/muje510.jpg"/>
          <p:cNvPicPr>
            <a:picLocks noChangeAspect="1" noChangeArrowheads="1"/>
          </p:cNvPicPr>
          <p:nvPr/>
        </p:nvPicPr>
        <p:blipFill>
          <a:blip r:embed="rId4" cstate="print"/>
          <a:srcRect/>
          <a:stretch>
            <a:fillRect/>
          </a:stretch>
        </p:blipFill>
        <p:spPr bwMode="auto">
          <a:xfrm rot="322073">
            <a:off x="7026378" y="4586965"/>
            <a:ext cx="1746382" cy="1751857"/>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800" decel="100000"/>
                                        <p:tgtEl>
                                          <p:spTgt spid="12290"/>
                                        </p:tgtEl>
                                      </p:cBhvr>
                                    </p:animEffect>
                                    <p:anim calcmode="lin" valueType="num">
                                      <p:cBhvr>
                                        <p:cTn id="8" dur="800" decel="100000" fill="hold"/>
                                        <p:tgtEl>
                                          <p:spTgt spid="12290"/>
                                        </p:tgtEl>
                                        <p:attrNameLst>
                                          <p:attrName>style.rotation</p:attrName>
                                        </p:attrNameLst>
                                      </p:cBhvr>
                                      <p:tavLst>
                                        <p:tav tm="0">
                                          <p:val>
                                            <p:fltVal val="-90"/>
                                          </p:val>
                                        </p:tav>
                                        <p:tav tm="100000">
                                          <p:val>
                                            <p:fltVal val="0"/>
                                          </p:val>
                                        </p:tav>
                                      </p:tavLst>
                                    </p:anim>
                                    <p:anim calcmode="lin" valueType="num">
                                      <p:cBhvr>
                                        <p:cTn id="9" dur="800" decel="100000" fill="hold"/>
                                        <p:tgtEl>
                                          <p:spTgt spid="12290"/>
                                        </p:tgtEl>
                                        <p:attrNameLst>
                                          <p:attrName>ppt_x</p:attrName>
                                        </p:attrNameLst>
                                      </p:cBhvr>
                                      <p:tavLst>
                                        <p:tav tm="0">
                                          <p:val>
                                            <p:strVal val="#ppt_x+0.4"/>
                                          </p:val>
                                        </p:tav>
                                        <p:tav tm="100000">
                                          <p:val>
                                            <p:strVal val="#ppt_x-0.05"/>
                                          </p:val>
                                        </p:tav>
                                      </p:tavLst>
                                    </p:anim>
                                    <p:anim calcmode="lin" valueType="num">
                                      <p:cBhvr>
                                        <p:cTn id="10" dur="800" decel="100000" fill="hold"/>
                                        <p:tgtEl>
                                          <p:spTgt spid="122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fade">
                                      <p:cBhvr>
                                        <p:cTn id="17" dur="800" decel="100000"/>
                                        <p:tgtEl>
                                          <p:spTgt spid="12292"/>
                                        </p:tgtEl>
                                      </p:cBhvr>
                                    </p:animEffect>
                                    <p:anim calcmode="lin" valueType="num">
                                      <p:cBhvr>
                                        <p:cTn id="18" dur="800" decel="100000" fill="hold"/>
                                        <p:tgtEl>
                                          <p:spTgt spid="12292"/>
                                        </p:tgtEl>
                                        <p:attrNameLst>
                                          <p:attrName>style.rotation</p:attrName>
                                        </p:attrNameLst>
                                      </p:cBhvr>
                                      <p:tavLst>
                                        <p:tav tm="0">
                                          <p:val>
                                            <p:fltVal val="-90"/>
                                          </p:val>
                                        </p:tav>
                                        <p:tav tm="100000">
                                          <p:val>
                                            <p:fltVal val="0"/>
                                          </p:val>
                                        </p:tav>
                                      </p:tavLst>
                                    </p:anim>
                                    <p:anim calcmode="lin" valueType="num">
                                      <p:cBhvr>
                                        <p:cTn id="19" dur="800" decel="100000" fill="hold"/>
                                        <p:tgtEl>
                                          <p:spTgt spid="12292"/>
                                        </p:tgtEl>
                                        <p:attrNameLst>
                                          <p:attrName>ppt_x</p:attrName>
                                        </p:attrNameLst>
                                      </p:cBhvr>
                                      <p:tavLst>
                                        <p:tav tm="0">
                                          <p:val>
                                            <p:strVal val="#ppt_x+0.4"/>
                                          </p:val>
                                        </p:tav>
                                        <p:tav tm="100000">
                                          <p:val>
                                            <p:strVal val="#ppt_x-0.05"/>
                                          </p:val>
                                        </p:tav>
                                      </p:tavLst>
                                    </p:anim>
                                    <p:anim calcmode="lin" valueType="num">
                                      <p:cBhvr>
                                        <p:cTn id="20" dur="800" decel="100000" fill="hold"/>
                                        <p:tgtEl>
                                          <p:spTgt spid="1229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29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29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2294"/>
                                        </p:tgtEl>
                                        <p:attrNameLst>
                                          <p:attrName>style.visibility</p:attrName>
                                        </p:attrNameLst>
                                      </p:cBhvr>
                                      <p:to>
                                        <p:strVal val="visible"/>
                                      </p:to>
                                    </p:set>
                                    <p:animEffect transition="in" filter="fade">
                                      <p:cBhvr>
                                        <p:cTn id="27" dur="800" decel="100000"/>
                                        <p:tgtEl>
                                          <p:spTgt spid="12294"/>
                                        </p:tgtEl>
                                      </p:cBhvr>
                                    </p:animEffect>
                                    <p:anim calcmode="lin" valueType="num">
                                      <p:cBhvr>
                                        <p:cTn id="28" dur="800" decel="100000" fill="hold"/>
                                        <p:tgtEl>
                                          <p:spTgt spid="12294"/>
                                        </p:tgtEl>
                                        <p:attrNameLst>
                                          <p:attrName>style.rotation</p:attrName>
                                        </p:attrNameLst>
                                      </p:cBhvr>
                                      <p:tavLst>
                                        <p:tav tm="0">
                                          <p:val>
                                            <p:fltVal val="-90"/>
                                          </p:val>
                                        </p:tav>
                                        <p:tav tm="100000">
                                          <p:val>
                                            <p:fltVal val="0"/>
                                          </p:val>
                                        </p:tav>
                                      </p:tavLst>
                                    </p:anim>
                                    <p:anim calcmode="lin" valueType="num">
                                      <p:cBhvr>
                                        <p:cTn id="29" dur="800" decel="100000" fill="hold"/>
                                        <p:tgtEl>
                                          <p:spTgt spid="12294"/>
                                        </p:tgtEl>
                                        <p:attrNameLst>
                                          <p:attrName>ppt_x</p:attrName>
                                        </p:attrNameLst>
                                      </p:cBhvr>
                                      <p:tavLst>
                                        <p:tav tm="0">
                                          <p:val>
                                            <p:strVal val="#ppt_x+0.4"/>
                                          </p:val>
                                        </p:tav>
                                        <p:tav tm="100000">
                                          <p:val>
                                            <p:strVal val="#ppt_x-0.05"/>
                                          </p:val>
                                        </p:tav>
                                      </p:tavLst>
                                    </p:anim>
                                    <p:anim calcmode="lin" valueType="num">
                                      <p:cBhvr>
                                        <p:cTn id="30" dur="800" decel="100000" fill="hold"/>
                                        <p:tgtEl>
                                          <p:spTgt spid="1229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229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229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lstStyle/>
          <a:p>
            <a:r>
              <a:rPr lang="es-MX" dirty="0" smtClean="0"/>
              <a:t>Intercambian pequeñas confidencias </a:t>
            </a:r>
            <a:endParaRPr lang="es-MX" dirty="0"/>
          </a:p>
        </p:txBody>
      </p:sp>
      <p:pic>
        <p:nvPicPr>
          <p:cNvPr id="1026" name="Picture 2" descr="http://static.freepik.com/foto-gratis/los-ninos-los-secretos-las-orejas-las-mujeres_3268355.jpg"/>
          <p:cNvPicPr>
            <a:picLocks noChangeAspect="1" noChangeArrowheads="1"/>
          </p:cNvPicPr>
          <p:nvPr/>
        </p:nvPicPr>
        <p:blipFill>
          <a:blip r:embed="rId2" cstate="print"/>
          <a:srcRect/>
          <a:stretch>
            <a:fillRect/>
          </a:stretch>
        </p:blipFill>
        <p:spPr bwMode="auto">
          <a:xfrm rot="20853035">
            <a:off x="649711" y="1619878"/>
            <a:ext cx="4233077" cy="2819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http://www.starmedia.com/imagenes/2013/02/Las-mujeres-no-pueden-guardar-un-secreto-300x300.jpg"/>
          <p:cNvPicPr>
            <a:picLocks noChangeAspect="1" noChangeArrowheads="1"/>
          </p:cNvPicPr>
          <p:nvPr/>
        </p:nvPicPr>
        <p:blipFill>
          <a:blip r:embed="rId3" cstate="print"/>
          <a:srcRect/>
          <a:stretch>
            <a:fillRect/>
          </a:stretch>
        </p:blipFill>
        <p:spPr bwMode="auto">
          <a:xfrm rot="287114">
            <a:off x="5724128" y="3284984"/>
            <a:ext cx="2857500" cy="2857500"/>
          </a:xfrm>
          <a:prstGeom prst="rect">
            <a:avLst/>
          </a:prstGeom>
          <a:ln>
            <a:noFill/>
          </a:ln>
          <a:effectLst>
            <a:outerShdw blurRad="190500" algn="tl" rotWithShape="0">
              <a:srgbClr val="000000">
                <a:alpha val="70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500" fill="hold"/>
                                        <p:tgtEl>
                                          <p:spTgt spid="102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2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2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457200" y="496800"/>
            <a:ext cx="8229600" cy="4967700"/>
          </a:xfrm>
          <a:prstGeom prst="rect">
            <a:avLst/>
          </a:prstGeom>
        </p:spPr>
        <p:txBody>
          <a:bodyPr lIns="91425" tIns="91425" rIns="91425" bIns="91425" anchor="t" anchorCtr="0">
            <a:noAutofit/>
          </a:bodyPr>
          <a:lstStyle/>
          <a:p>
            <a:pPr algn="ctr">
              <a:buNone/>
            </a:pPr>
            <a:r>
              <a:rPr lang="en" dirty="0" smtClean="0">
                <a:solidFill>
                  <a:srgbClr val="7030A0"/>
                </a:solidFill>
              </a:rPr>
              <a:t>RECIPROCIDAD</a:t>
            </a:r>
          </a:p>
          <a:p>
            <a:pPr>
              <a:buNone/>
            </a:pPr>
            <a:r>
              <a:rPr lang="en" dirty="0" smtClean="0"/>
              <a:t>A </a:t>
            </a:r>
            <a:r>
              <a:rPr lang="en" dirty="0"/>
              <a:t>medida que las parejas desarrollan su confiabilidad, se hace más manifiesto que se entienden de modo recíproco</a:t>
            </a:r>
          </a:p>
        </p:txBody>
      </p:sp>
      <p:sp>
        <p:nvSpPr>
          <p:cNvPr id="42" name="Shape 42"/>
          <p:cNvSpPr/>
          <p:nvPr/>
        </p:nvSpPr>
        <p:spPr>
          <a:xfrm rot="477603">
            <a:off x="2965874" y="2470500"/>
            <a:ext cx="3810000" cy="3810000"/>
          </a:xfrm>
          <a:prstGeom prst="rect">
            <a:avLst/>
          </a:prstGeom>
          <a:blipFill>
            <a:blip r:embed="rId3" cstate="print"/>
            <a:stretch>
              <a:fillRect/>
            </a:stretch>
          </a:blipFill>
          <a:ln>
            <a:noFill/>
          </a:ln>
        </p:spPr>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0"/>
                                        <p:tgtEl>
                                          <p:spTgt spid="42"/>
                                        </p:tgtEl>
                                      </p:cBhvr>
                                    </p:animEffect>
                                    <p:anim calcmode="lin" valueType="num">
                                      <p:cBhvr>
                                        <p:cTn id="8" dur="2000" fill="hold"/>
                                        <p:tgtEl>
                                          <p:spTgt spid="42"/>
                                        </p:tgtEl>
                                        <p:attrNameLst>
                                          <p:attrName>style.rotation</p:attrName>
                                        </p:attrNameLst>
                                      </p:cBhvr>
                                      <p:tavLst>
                                        <p:tav tm="0">
                                          <p:val>
                                            <p:fltVal val="720"/>
                                          </p:val>
                                        </p:tav>
                                        <p:tav tm="100000">
                                          <p:val>
                                            <p:fltVal val="0"/>
                                          </p:val>
                                        </p:tav>
                                      </p:tavLst>
                                    </p:anim>
                                    <p:anim calcmode="lin" valueType="num">
                                      <p:cBhvr>
                                        <p:cTn id="9" dur="2000" fill="hold"/>
                                        <p:tgtEl>
                                          <p:spTgt spid="42"/>
                                        </p:tgtEl>
                                        <p:attrNameLst>
                                          <p:attrName>ppt_h</p:attrName>
                                        </p:attrNameLst>
                                      </p:cBhvr>
                                      <p:tavLst>
                                        <p:tav tm="0">
                                          <p:val>
                                            <p:fltVal val="0"/>
                                          </p:val>
                                        </p:tav>
                                        <p:tav tm="100000">
                                          <p:val>
                                            <p:strVal val="#ppt_h"/>
                                          </p:val>
                                        </p:tav>
                                      </p:tavLst>
                                    </p:anim>
                                    <p:anim calcmode="lin" valueType="num">
                                      <p:cBhvr>
                                        <p:cTn id="10" dur="2000" fill="hold"/>
                                        <p:tgtEl>
                                          <p:spTgt spid="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457200" y="1118650"/>
            <a:ext cx="8229600" cy="4967700"/>
          </a:xfrm>
          <a:prstGeom prst="rect">
            <a:avLst/>
          </a:prstGeom>
        </p:spPr>
        <p:txBody>
          <a:bodyPr lIns="91425" tIns="91425" rIns="91425" bIns="91425" anchor="t" anchorCtr="0">
            <a:noAutofit/>
          </a:bodyPr>
          <a:lstStyle/>
          <a:p>
            <a:pPr>
              <a:buNone/>
            </a:pPr>
            <a:r>
              <a:rPr lang="en" dirty="0"/>
              <a:t>Cada una de las partes de la pareja confía, se entiende,comprende y se entrega de igual a la otra</a:t>
            </a:r>
          </a:p>
        </p:txBody>
      </p:sp>
      <p:sp>
        <p:nvSpPr>
          <p:cNvPr id="48" name="Shape 48"/>
          <p:cNvSpPr/>
          <p:nvPr/>
        </p:nvSpPr>
        <p:spPr>
          <a:xfrm rot="-450176">
            <a:off x="541875" y="3354966"/>
            <a:ext cx="3032573" cy="2844468"/>
          </a:xfrm>
          <a:prstGeom prst="rect">
            <a:avLst/>
          </a:prstGeom>
          <a:blipFill>
            <a:blip r:embed="rId3" cstate="print"/>
            <a:stretch>
              <a:fillRect/>
            </a:stretch>
          </a:blipFill>
          <a:ln>
            <a:noFill/>
          </a:ln>
        </p:spPr>
      </p:sp>
      <p:sp>
        <p:nvSpPr>
          <p:cNvPr id="49" name="Shape 49"/>
          <p:cNvSpPr/>
          <p:nvPr/>
        </p:nvSpPr>
        <p:spPr>
          <a:xfrm>
            <a:off x="3747177" y="2508450"/>
            <a:ext cx="4762500" cy="2571750"/>
          </a:xfrm>
          <a:prstGeom prst="rect">
            <a:avLst/>
          </a:prstGeom>
          <a:blipFill>
            <a:blip r:embed="rId4" cstate="print"/>
            <a:stretch>
              <a:fillRect/>
            </a:stretch>
          </a:blipFill>
          <a:ln>
            <a:noFill/>
          </a:ln>
        </p:spPr>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anim calcmode="lin" valueType="num">
                                      <p:cBhvr>
                                        <p:cTn id="15" dur="1000" fill="hold"/>
                                        <p:tgtEl>
                                          <p:spTgt spid="48"/>
                                        </p:tgtEl>
                                        <p:attrNameLst>
                                          <p:attrName>ppt_x</p:attrName>
                                        </p:attrNameLst>
                                      </p:cBhvr>
                                      <p:tavLst>
                                        <p:tav tm="0">
                                          <p:val>
                                            <p:strVal val="#ppt_x"/>
                                          </p:val>
                                        </p:tav>
                                        <p:tav tm="100000">
                                          <p:val>
                                            <p:strVal val="#ppt_x"/>
                                          </p:val>
                                        </p:tav>
                                      </p:tavLst>
                                    </p:anim>
                                    <p:anim calcmode="lin" valueType="num">
                                      <p:cBhvr>
                                        <p:cTn id="1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171</TotalTime>
  <Words>1134</Words>
  <Application>Microsoft Office PowerPoint</Application>
  <PresentationFormat>Presentación en pantalla (4:3)</PresentationFormat>
  <Paragraphs>83</Paragraphs>
  <Slides>37</Slides>
  <Notes>3</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Mirador</vt:lpstr>
      <vt:lpstr>    </vt:lpstr>
      <vt:lpstr>Algunos aspectos de la intimidad</vt:lpstr>
      <vt:lpstr>Presentación de PowerPoint</vt:lpstr>
      <vt:lpstr>Presentación de PowerPoint</vt:lpstr>
      <vt:lpstr>Componentes de la intimidad</vt:lpstr>
      <vt:lpstr>La Selección</vt:lpstr>
      <vt:lpstr>Presentación de PowerPoint</vt:lpstr>
      <vt:lpstr>Presentación de PowerPoint</vt:lpstr>
      <vt:lpstr>Presentación de PowerPoint</vt:lpstr>
      <vt:lpstr>Presentación de PowerPoint</vt:lpstr>
      <vt:lpstr>CONFIABILIDAD</vt:lpstr>
      <vt:lpstr>Presentación de PowerPoint</vt:lpstr>
      <vt:lpstr>Presentación de PowerPoint</vt:lpstr>
      <vt:lpstr>Presentación de PowerPoint</vt:lpstr>
      <vt:lpstr>Mutualidad</vt:lpstr>
      <vt:lpstr>La mayoría de las personas tienen un anhelo profundo de relacionarse íntimamente con un miembro del sexo opuesto o del mismo sexo. El matrimonio es usualmente la forma en la cual se satisface esta necesidad.</vt:lpstr>
      <vt:lpstr>Presentación de PowerPoint</vt:lpstr>
      <vt:lpstr>Presentación de PowerPoint</vt:lpstr>
      <vt:lpstr>Presentación de PowerPoint</vt:lpstr>
      <vt:lpstr>Gozo</vt:lpstr>
      <vt:lpstr>Presentación de PowerPoint</vt:lpstr>
      <vt:lpstr>Presentación de PowerPoint</vt:lpstr>
      <vt:lpstr>Presentación de PowerPoint</vt:lpstr>
      <vt:lpstr>Evitación de la intimidad</vt:lpstr>
      <vt:lpstr>Presentación de PowerPoint</vt:lpstr>
      <vt:lpstr>Presentación de PowerPoint</vt:lpstr>
      <vt:lpstr>Presentación de PowerPoint</vt:lpstr>
      <vt:lpstr>El juego que llamamos cortejo</vt:lpstr>
      <vt:lpstr>Cortejo</vt:lpstr>
      <vt:lpstr>Presentación de PowerPoint</vt:lpstr>
      <vt:lpstr>Presentación de PowerPoint</vt:lpstr>
      <vt:lpstr>Presentación de PowerPoint</vt:lpstr>
      <vt:lpstr>Algunos aspectos del  amor y el sexo</vt:lpstr>
      <vt:lpstr>El condicionamiento cultural</vt:lpstr>
      <vt:lpstr>El tocamiento</vt:lpstr>
      <vt:lpstr>El Buen sexo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Carmen Itzel</dc:creator>
  <cp:lastModifiedBy>Amalia</cp:lastModifiedBy>
  <cp:revision>20</cp:revision>
  <dcterms:created xsi:type="dcterms:W3CDTF">2013-04-04T03:37:55Z</dcterms:created>
  <dcterms:modified xsi:type="dcterms:W3CDTF">2013-04-12T00:34:53Z</dcterms:modified>
</cp:coreProperties>
</file>